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2" r:id="rId4"/>
    <p:sldId id="257" r:id="rId5"/>
    <p:sldId id="269" r:id="rId6"/>
    <p:sldId id="260" r:id="rId7"/>
    <p:sldId id="271" r:id="rId8"/>
    <p:sldId id="270" r:id="rId9"/>
    <p:sldId id="273" r:id="rId10"/>
    <p:sldId id="274" r:id="rId11"/>
    <p:sldId id="275" r:id="rId12"/>
    <p:sldId id="278" r:id="rId13"/>
    <p:sldId id="279" r:id="rId14"/>
    <p:sldId id="277" r:id="rId15"/>
    <p:sldId id="280" r:id="rId16"/>
    <p:sldId id="281" r:id="rId17"/>
    <p:sldId id="282" r:id="rId18"/>
    <p:sldId id="286" r:id="rId19"/>
    <p:sldId id="284" r:id="rId20"/>
    <p:sldId id="287" r:id="rId21"/>
    <p:sldId id="285" r:id="rId22"/>
    <p:sldId id="290" r:id="rId23"/>
    <p:sldId id="291" r:id="rId24"/>
    <p:sldId id="289" r:id="rId25"/>
    <p:sldId id="264" r:id="rId26"/>
    <p:sldId id="266" r:id="rId27"/>
    <p:sldId id="263" r:id="rId28"/>
    <p:sldId id="268" r:id="rId29"/>
    <p:sldId id="267" r:id="rId30"/>
    <p:sldId id="295" r:id="rId31"/>
    <p:sldId id="292" r:id="rId32"/>
    <p:sldId id="293" r:id="rId33"/>
    <p:sldId id="294" r:id="rId34"/>
    <p:sldId id="265" r:id="rId35"/>
    <p:sldId id="288" r:id="rId36"/>
    <p:sldId id="261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u8oKESXs44DhI4SOlmjp1/rlQ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559"/>
  </p:normalViewPr>
  <p:slideViewPr>
    <p:cSldViewPr snapToGrid="0">
      <p:cViewPr varScale="1">
        <p:scale>
          <a:sx n="119" d="100"/>
          <a:sy n="119" d="100"/>
        </p:scale>
        <p:origin x="123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Prepare for question about paraphyletic v. polyphyletic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749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Prepare for question about paraphyletic v. polyphyletic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99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Prepare for question about paraphyletic v. polyphyletic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13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142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used to assess the reliability of the inferred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41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064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Strains of </a:t>
            </a:r>
            <a:r>
              <a:rPr lang="en-US" sz="1200" i="1" dirty="0"/>
              <a:t>M. tuberculosis </a:t>
            </a:r>
            <a:r>
              <a:rPr lang="en-US" sz="1200" dirty="0"/>
              <a:t>circulating in the Americas today are closely related to European strains, but skeletal evidence suggests the presence of TB prior to European contact. </a:t>
            </a:r>
          </a:p>
          <a:p>
            <a:endParaRPr lang="en-US" dirty="0"/>
          </a:p>
          <a:p>
            <a:r>
              <a:rPr lang="en-US" dirty="0"/>
              <a:t>Vertebral lesions, collapse, fusion, kyphosis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2443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105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854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Strains of </a:t>
            </a:r>
            <a:r>
              <a:rPr lang="en-US" sz="1200" i="1" dirty="0"/>
              <a:t>M. tuberculosis </a:t>
            </a:r>
            <a:r>
              <a:rPr lang="en-US" sz="1200" dirty="0"/>
              <a:t>circulating in the Americas today are closely related to European strains, but skeletal evidence suggests the presence of TB prior to European contact. </a:t>
            </a:r>
          </a:p>
          <a:p>
            <a:endParaRPr lang="en-US" dirty="0"/>
          </a:p>
          <a:p>
            <a:r>
              <a:rPr lang="en-US" dirty="0"/>
              <a:t>Vertebral lesions, collapse, fusion, kyphosis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4393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304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344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59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64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041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77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30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90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73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" y="0"/>
            <a:ext cx="91429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143000" y="2144684"/>
            <a:ext cx="6858000" cy="158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43000" y="3818169"/>
            <a:ext cx="6858000" cy="79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2373284" y="-148589"/>
            <a:ext cx="439743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4698711" y="2210089"/>
            <a:ext cx="5661602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698211" y="295564"/>
            <a:ext cx="5661602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" y="0"/>
            <a:ext cx="91429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23888" y="585414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623888" y="358362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628650" y="1596045"/>
            <a:ext cx="7886700" cy="439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628650" y="1601182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4629150" y="1601182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2400"/>
              <a:buFont typeface="Trebuchet MS"/>
              <a:buNone/>
              <a:defRPr sz="2400"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-1"/>
            <a:ext cx="9144000" cy="68587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628650" y="1596045"/>
            <a:ext cx="7886700" cy="439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143000" y="2144684"/>
            <a:ext cx="6858000" cy="158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</a:pPr>
            <a:r>
              <a:rPr lang="en-US" dirty="0"/>
              <a:t>Phylogenetics Workshop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143000" y="3818169"/>
            <a:ext cx="6858000" cy="79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b="1" dirty="0"/>
              <a:t>Megan Michel</a:t>
            </a:r>
            <a:r>
              <a:rPr lang="en-US" dirty="0"/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dirty="0"/>
              <a:t>Doctoral Student, </a:t>
            </a:r>
            <a:r>
              <a:rPr lang="en-US" dirty="0" err="1"/>
              <a:t>Archaeogenetics</a:t>
            </a: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dirty="0"/>
              <a:t>michel@shh.mpg.de, @MeganMichel11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</a:pPr>
            <a:r>
              <a:rPr lang="en-US" dirty="0"/>
              <a:t>Parts of a Tree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53A60-8C45-104A-80DE-6CFAFD795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45" r="70968" b="45691"/>
          <a:stretch/>
        </p:blipFill>
        <p:spPr>
          <a:xfrm>
            <a:off x="82240" y="1335025"/>
            <a:ext cx="3753779" cy="3689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3D2E06-584D-694C-84BA-A7546B416BAE}"/>
              </a:ext>
            </a:extLst>
          </p:cNvPr>
          <p:cNvSpPr txBox="1"/>
          <p:nvPr/>
        </p:nvSpPr>
        <p:spPr>
          <a:xfrm>
            <a:off x="338718" y="5808663"/>
            <a:ext cx="2739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*Modified from </a:t>
            </a:r>
            <a:r>
              <a:rPr lang="en-US" sz="1200" dirty="0" err="1"/>
              <a:t>Spyrou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A4F53E-38E6-844B-ACE8-CE14C436A64B}"/>
              </a:ext>
            </a:extLst>
          </p:cNvPr>
          <p:cNvCxnSpPr>
            <a:cxnSpLocks/>
          </p:cNvCxnSpPr>
          <p:nvPr/>
        </p:nvCxnSpPr>
        <p:spPr>
          <a:xfrm>
            <a:off x="1427356" y="5409297"/>
            <a:ext cx="218563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40C957-5420-9D47-9305-610A9023913A}"/>
              </a:ext>
            </a:extLst>
          </p:cNvPr>
          <p:cNvSpPr txBox="1"/>
          <p:nvPr/>
        </p:nvSpPr>
        <p:spPr>
          <a:xfrm>
            <a:off x="2202674" y="5152678"/>
            <a:ext cx="65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984E8-294E-4D41-932D-66EAB1BBC656}"/>
              </a:ext>
            </a:extLst>
          </p:cNvPr>
          <p:cNvSpPr txBox="1"/>
          <p:nvPr/>
        </p:nvSpPr>
        <p:spPr>
          <a:xfrm>
            <a:off x="4482790" y="1462751"/>
            <a:ext cx="40325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Leaves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or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 External (terminal) nodes-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sampled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Internal Node-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hypothetical ancestors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Clade-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group of sequences composed of a common ancestor and all its descendants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Root-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common ancestor of all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rebuchet MS" panose="020B0703020202090204" pitchFamily="34" charset="0"/>
              </a:rPr>
              <a:t>Outgroup-</a:t>
            </a:r>
            <a:r>
              <a:rPr lang="en-US" sz="1800" dirty="0">
                <a:latin typeface="Trebuchet MS" panose="020B0703020202090204" pitchFamily="34" charset="0"/>
              </a:rPr>
              <a:t> distantly related sequence that we can use to infer which polymorphisms are ancestral and which are derived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2BA711-2223-6940-8984-5C2C7B64B48F}"/>
              </a:ext>
            </a:extLst>
          </p:cNvPr>
          <p:cNvCxnSpPr>
            <a:cxnSpLocks/>
          </p:cNvCxnSpPr>
          <p:nvPr/>
        </p:nvCxnSpPr>
        <p:spPr>
          <a:xfrm>
            <a:off x="1300163" y="3971544"/>
            <a:ext cx="12719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F87EC8-DCF5-6E4B-8FE8-072F6AF2C36A}"/>
              </a:ext>
            </a:extLst>
          </p:cNvPr>
          <p:cNvCxnSpPr/>
          <p:nvPr/>
        </p:nvCxnSpPr>
        <p:spPr>
          <a:xfrm flipH="1">
            <a:off x="3735570" y="4800494"/>
            <a:ext cx="574431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9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2F62-C04A-7541-92A7-69072731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6E6AE-A091-104C-B7FB-6B9BB179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550225"/>
            <a:ext cx="7886700" cy="2443251"/>
          </a:xfrm>
        </p:spPr>
        <p:txBody>
          <a:bodyPr>
            <a:normAutofit/>
          </a:bodyPr>
          <a:lstStyle/>
          <a:p>
            <a:pPr marL="444500" lv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b="1" dirty="0"/>
              <a:t>Monophyletic clade- </a:t>
            </a:r>
            <a:r>
              <a:rPr lang="en-US" sz="1800" dirty="0"/>
              <a:t>group of taxa that contain all the taxa that share a common ancestor</a:t>
            </a:r>
          </a:p>
          <a:p>
            <a:endParaRPr lang="en-US" dirty="0"/>
          </a:p>
        </p:txBody>
      </p:sp>
      <p:pic>
        <p:nvPicPr>
          <p:cNvPr id="5" name="Shape 149">
            <a:extLst>
              <a:ext uri="{FF2B5EF4-FFF2-40B4-BE49-F238E27FC236}">
                <a16:creationId xmlns:a16="http://schemas.microsoft.com/office/drawing/2014/main" id="{7782CB67-D572-E44A-A2BC-547316D6BF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4799" r="63277"/>
          <a:stretch/>
        </p:blipFill>
        <p:spPr>
          <a:xfrm>
            <a:off x="628650" y="1555648"/>
            <a:ext cx="2563153" cy="18733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52">
            <a:extLst>
              <a:ext uri="{FF2B5EF4-FFF2-40B4-BE49-F238E27FC236}">
                <a16:creationId xmlns:a16="http://schemas.microsoft.com/office/drawing/2014/main" id="{1CB61BD9-A91E-9043-94B1-E043AEF6CE64}"/>
              </a:ext>
            </a:extLst>
          </p:cNvPr>
          <p:cNvSpPr/>
          <p:nvPr/>
        </p:nvSpPr>
        <p:spPr>
          <a:xfrm>
            <a:off x="2537599" y="1594843"/>
            <a:ext cx="303882" cy="1505692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0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2F62-C04A-7541-92A7-69072731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6E6AE-A091-104C-B7FB-6B9BB179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550225"/>
            <a:ext cx="7886700" cy="2443251"/>
          </a:xfrm>
        </p:spPr>
        <p:txBody>
          <a:bodyPr>
            <a:normAutofit/>
          </a:bodyPr>
          <a:lstStyle/>
          <a:p>
            <a:pPr marL="444500" lv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Monophyletic clade-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group of taxa that contain all the taxa that share a common ancestor</a:t>
            </a:r>
          </a:p>
          <a:p>
            <a:pPr marL="444500" lv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b="1" dirty="0"/>
              <a:t>Paraphyletic clade- </a:t>
            </a:r>
            <a:r>
              <a:rPr lang="en-US" sz="1800" dirty="0"/>
              <a:t>group of taxa including all the taxa with a common recent ancestor except one or more taxa. In the example A is missing from the clade to be considered monophyletic</a:t>
            </a:r>
          </a:p>
          <a:p>
            <a:endParaRPr lang="en-US" dirty="0"/>
          </a:p>
        </p:txBody>
      </p:sp>
      <p:pic>
        <p:nvPicPr>
          <p:cNvPr id="5" name="Shape 149">
            <a:extLst>
              <a:ext uri="{FF2B5EF4-FFF2-40B4-BE49-F238E27FC236}">
                <a16:creationId xmlns:a16="http://schemas.microsoft.com/office/drawing/2014/main" id="{7782CB67-D572-E44A-A2BC-547316D6BF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4799" r="63277"/>
          <a:stretch/>
        </p:blipFill>
        <p:spPr>
          <a:xfrm>
            <a:off x="628650" y="1555648"/>
            <a:ext cx="2563153" cy="187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50">
            <a:extLst>
              <a:ext uri="{FF2B5EF4-FFF2-40B4-BE49-F238E27FC236}">
                <a16:creationId xmlns:a16="http://schemas.microsoft.com/office/drawing/2014/main" id="{04EBB582-27C9-7B40-959D-0C572A8DEA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4799" r="63277"/>
          <a:stretch/>
        </p:blipFill>
        <p:spPr>
          <a:xfrm>
            <a:off x="3257550" y="1555649"/>
            <a:ext cx="2563153" cy="187334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52">
            <a:extLst>
              <a:ext uri="{FF2B5EF4-FFF2-40B4-BE49-F238E27FC236}">
                <a16:creationId xmlns:a16="http://schemas.microsoft.com/office/drawing/2014/main" id="{1CB61BD9-A91E-9043-94B1-E043AEF6CE64}"/>
              </a:ext>
            </a:extLst>
          </p:cNvPr>
          <p:cNvSpPr/>
          <p:nvPr/>
        </p:nvSpPr>
        <p:spPr>
          <a:xfrm>
            <a:off x="2537599" y="1594843"/>
            <a:ext cx="303882" cy="1505692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53">
            <a:extLst>
              <a:ext uri="{FF2B5EF4-FFF2-40B4-BE49-F238E27FC236}">
                <a16:creationId xmlns:a16="http://schemas.microsoft.com/office/drawing/2014/main" id="{1854EDBD-0E7F-EE4F-9D00-6873B4CE7531}"/>
              </a:ext>
            </a:extLst>
          </p:cNvPr>
          <p:cNvSpPr/>
          <p:nvPr/>
        </p:nvSpPr>
        <p:spPr>
          <a:xfrm>
            <a:off x="5165377" y="1964943"/>
            <a:ext cx="303882" cy="1148747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2F62-C04A-7541-92A7-69072731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6E6AE-A091-104C-B7FB-6B9BB1796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550225"/>
            <a:ext cx="7886700" cy="2443251"/>
          </a:xfrm>
        </p:spPr>
        <p:txBody>
          <a:bodyPr>
            <a:normAutofit/>
          </a:bodyPr>
          <a:lstStyle/>
          <a:p>
            <a:pPr marL="444500" lv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Monophyletic clade-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group of taxa that contain all the taxa that share a common ancestor</a:t>
            </a:r>
          </a:p>
          <a:p>
            <a:pPr marL="444500" lv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Paraphyletic clade-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group of taxa including all the taxa with a common recent ancestor except one or more taxa. In the example A is missing from the clade to be considered monophyletic</a:t>
            </a:r>
          </a:p>
          <a:p>
            <a:pPr lvl="0" indent="-3556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b="1" dirty="0"/>
              <a:t>Polyphyletic clade- </a:t>
            </a:r>
            <a:r>
              <a:rPr lang="en-US" sz="1800" dirty="0"/>
              <a:t>group of taxa from different monophyletic clades</a:t>
            </a:r>
          </a:p>
          <a:p>
            <a:endParaRPr lang="en-US" dirty="0"/>
          </a:p>
        </p:txBody>
      </p:sp>
      <p:pic>
        <p:nvPicPr>
          <p:cNvPr id="5" name="Shape 149">
            <a:extLst>
              <a:ext uri="{FF2B5EF4-FFF2-40B4-BE49-F238E27FC236}">
                <a16:creationId xmlns:a16="http://schemas.microsoft.com/office/drawing/2014/main" id="{7782CB67-D572-E44A-A2BC-547316D6BF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4799" r="63277"/>
          <a:stretch/>
        </p:blipFill>
        <p:spPr>
          <a:xfrm>
            <a:off x="628650" y="1555648"/>
            <a:ext cx="2563153" cy="187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50">
            <a:extLst>
              <a:ext uri="{FF2B5EF4-FFF2-40B4-BE49-F238E27FC236}">
                <a16:creationId xmlns:a16="http://schemas.microsoft.com/office/drawing/2014/main" id="{04EBB582-27C9-7B40-959D-0C572A8DEA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4799" r="63277"/>
          <a:stretch/>
        </p:blipFill>
        <p:spPr>
          <a:xfrm>
            <a:off x="3257550" y="1555649"/>
            <a:ext cx="2563153" cy="187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51">
            <a:extLst>
              <a:ext uri="{FF2B5EF4-FFF2-40B4-BE49-F238E27FC236}">
                <a16:creationId xmlns:a16="http://schemas.microsoft.com/office/drawing/2014/main" id="{E5DAAA68-196C-3B4E-AF59-C8B070D583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4799" r="63277"/>
          <a:stretch/>
        </p:blipFill>
        <p:spPr>
          <a:xfrm>
            <a:off x="5952197" y="1555648"/>
            <a:ext cx="2563153" cy="18733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52">
            <a:extLst>
              <a:ext uri="{FF2B5EF4-FFF2-40B4-BE49-F238E27FC236}">
                <a16:creationId xmlns:a16="http://schemas.microsoft.com/office/drawing/2014/main" id="{1CB61BD9-A91E-9043-94B1-E043AEF6CE64}"/>
              </a:ext>
            </a:extLst>
          </p:cNvPr>
          <p:cNvSpPr/>
          <p:nvPr/>
        </p:nvSpPr>
        <p:spPr>
          <a:xfrm>
            <a:off x="2537599" y="1594843"/>
            <a:ext cx="303882" cy="1505692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53">
            <a:extLst>
              <a:ext uri="{FF2B5EF4-FFF2-40B4-BE49-F238E27FC236}">
                <a16:creationId xmlns:a16="http://schemas.microsoft.com/office/drawing/2014/main" id="{1854EDBD-0E7F-EE4F-9D00-6873B4CE7531}"/>
              </a:ext>
            </a:extLst>
          </p:cNvPr>
          <p:cNvSpPr/>
          <p:nvPr/>
        </p:nvSpPr>
        <p:spPr>
          <a:xfrm>
            <a:off x="5165377" y="1964943"/>
            <a:ext cx="303882" cy="1148747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54">
            <a:extLst>
              <a:ext uri="{FF2B5EF4-FFF2-40B4-BE49-F238E27FC236}">
                <a16:creationId xmlns:a16="http://schemas.microsoft.com/office/drawing/2014/main" id="{5BBEDA23-30E2-904D-87EE-A091243FA080}"/>
              </a:ext>
            </a:extLst>
          </p:cNvPr>
          <p:cNvSpPr/>
          <p:nvPr/>
        </p:nvSpPr>
        <p:spPr>
          <a:xfrm>
            <a:off x="7858902" y="1964944"/>
            <a:ext cx="303882" cy="739257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6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10E9-B3C6-6042-967E-2942258E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Phylogenetics Vocabulary</a:t>
            </a:r>
          </a:p>
        </p:txBody>
      </p:sp>
      <p:sp>
        <p:nvSpPr>
          <p:cNvPr id="4" name="Shape 177">
            <a:extLst>
              <a:ext uri="{FF2B5EF4-FFF2-40B4-BE49-F238E27FC236}">
                <a16:creationId xmlns:a16="http://schemas.microsoft.com/office/drawing/2014/main" id="{34EC2C9F-4032-0D47-8AD0-E794B7802EBE}"/>
              </a:ext>
            </a:extLst>
          </p:cNvPr>
          <p:cNvSpPr txBox="1">
            <a:spLocks/>
          </p:cNvSpPr>
          <p:nvPr/>
        </p:nvSpPr>
        <p:spPr>
          <a:xfrm>
            <a:off x="457200" y="5128200"/>
            <a:ext cx="8229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spcBef>
                <a:spcPts val="0"/>
              </a:spcBef>
            </a:pPr>
            <a:r>
              <a:rPr lang="en-US" sz="1800" b="1" dirty="0"/>
              <a:t>Branch length- </a:t>
            </a:r>
            <a:r>
              <a:rPr lang="en-US" sz="1800" dirty="0"/>
              <a:t>can represent the number of changes or distance between two taxa or nodes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39806B-CBAC-3542-9355-1C77C6908A7A}"/>
              </a:ext>
            </a:extLst>
          </p:cNvPr>
          <p:cNvGrpSpPr/>
          <p:nvPr/>
        </p:nvGrpSpPr>
        <p:grpSpPr>
          <a:xfrm>
            <a:off x="1999900" y="1056250"/>
            <a:ext cx="5144200" cy="3966825"/>
            <a:chOff x="1999900" y="1056250"/>
            <a:chExt cx="5144200" cy="3966825"/>
          </a:xfrm>
        </p:grpSpPr>
        <p:pic>
          <p:nvPicPr>
            <p:cNvPr id="9" name="Shape 179">
              <a:extLst>
                <a:ext uri="{FF2B5EF4-FFF2-40B4-BE49-F238E27FC236}">
                  <a16:creationId xmlns:a16="http://schemas.microsoft.com/office/drawing/2014/main" id="{368C153A-3E7A-A549-99DA-95969CFD562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-4799" r="63277"/>
            <a:stretch/>
          </p:blipFill>
          <p:spPr>
            <a:xfrm>
              <a:off x="1999900" y="1162474"/>
              <a:ext cx="5144200" cy="37597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Shape 180">
              <a:extLst>
                <a:ext uri="{FF2B5EF4-FFF2-40B4-BE49-F238E27FC236}">
                  <a16:creationId xmlns:a16="http://schemas.microsoft.com/office/drawing/2014/main" id="{66750E3E-4871-F94E-8C5A-B2B635E98131}"/>
                </a:ext>
              </a:extLst>
            </p:cNvPr>
            <p:cNvCxnSpPr/>
            <p:nvPr/>
          </p:nvCxnSpPr>
          <p:spPr>
            <a:xfrm>
              <a:off x="3008025" y="1266750"/>
              <a:ext cx="788400" cy="142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1" name="Shape 181">
              <a:extLst>
                <a:ext uri="{FF2B5EF4-FFF2-40B4-BE49-F238E27FC236}">
                  <a16:creationId xmlns:a16="http://schemas.microsoft.com/office/drawing/2014/main" id="{DED7BFE6-C2A3-CA44-8367-29A76EA50DA5}"/>
                </a:ext>
              </a:extLst>
            </p:cNvPr>
            <p:cNvCxnSpPr/>
            <p:nvPr/>
          </p:nvCxnSpPr>
          <p:spPr>
            <a:xfrm>
              <a:off x="3008025" y="1243775"/>
              <a:ext cx="1752900" cy="715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182">
              <a:extLst>
                <a:ext uri="{FF2B5EF4-FFF2-40B4-BE49-F238E27FC236}">
                  <a16:creationId xmlns:a16="http://schemas.microsoft.com/office/drawing/2014/main" id="{703545F4-51E8-0441-9529-C37440B12FDF}"/>
                </a:ext>
              </a:extLst>
            </p:cNvPr>
            <p:cNvCxnSpPr/>
            <p:nvPr/>
          </p:nvCxnSpPr>
          <p:spPr>
            <a:xfrm>
              <a:off x="3004200" y="1259075"/>
              <a:ext cx="1680000" cy="2078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" name="Shape 183">
              <a:extLst>
                <a:ext uri="{FF2B5EF4-FFF2-40B4-BE49-F238E27FC236}">
                  <a16:creationId xmlns:a16="http://schemas.microsoft.com/office/drawing/2014/main" id="{AABF9A94-CA0B-3D4A-9047-8F4A75928D5A}"/>
                </a:ext>
              </a:extLst>
            </p:cNvPr>
            <p:cNvCxnSpPr/>
            <p:nvPr/>
          </p:nvCxnSpPr>
          <p:spPr>
            <a:xfrm>
              <a:off x="3008025" y="1266750"/>
              <a:ext cx="972300" cy="3034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4" name="Shape 184">
              <a:extLst>
                <a:ext uri="{FF2B5EF4-FFF2-40B4-BE49-F238E27FC236}">
                  <a16:creationId xmlns:a16="http://schemas.microsoft.com/office/drawing/2014/main" id="{E3CDFB03-5428-E243-ACFB-C0B26BAF9BE0}"/>
                </a:ext>
              </a:extLst>
            </p:cNvPr>
            <p:cNvCxnSpPr/>
            <p:nvPr/>
          </p:nvCxnSpPr>
          <p:spPr>
            <a:xfrm>
              <a:off x="3004200" y="1251425"/>
              <a:ext cx="2261700" cy="1656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" name="Shape 185">
              <a:extLst>
                <a:ext uri="{FF2B5EF4-FFF2-40B4-BE49-F238E27FC236}">
                  <a16:creationId xmlns:a16="http://schemas.microsoft.com/office/drawing/2014/main" id="{A3B0ED28-EDEB-6A44-9E5A-E82958C1BB98}"/>
                </a:ext>
              </a:extLst>
            </p:cNvPr>
            <p:cNvCxnSpPr/>
            <p:nvPr/>
          </p:nvCxnSpPr>
          <p:spPr>
            <a:xfrm>
              <a:off x="3008025" y="1251425"/>
              <a:ext cx="2273400" cy="1167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" name="Shape 186">
              <a:extLst>
                <a:ext uri="{FF2B5EF4-FFF2-40B4-BE49-F238E27FC236}">
                  <a16:creationId xmlns:a16="http://schemas.microsoft.com/office/drawing/2014/main" id="{E01E6A79-9B10-B740-BB62-0E9CFF95679F}"/>
                </a:ext>
              </a:extLst>
            </p:cNvPr>
            <p:cNvCxnSpPr/>
            <p:nvPr/>
          </p:nvCxnSpPr>
          <p:spPr>
            <a:xfrm>
              <a:off x="3004200" y="1255250"/>
              <a:ext cx="2475900" cy="2403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7" name="Shape 187">
              <a:extLst>
                <a:ext uri="{FF2B5EF4-FFF2-40B4-BE49-F238E27FC236}">
                  <a16:creationId xmlns:a16="http://schemas.microsoft.com/office/drawing/2014/main" id="{0361BCFB-CF82-A044-88D5-E5614FC834F0}"/>
                </a:ext>
              </a:extLst>
            </p:cNvPr>
            <p:cNvCxnSpPr/>
            <p:nvPr/>
          </p:nvCxnSpPr>
          <p:spPr>
            <a:xfrm>
              <a:off x="3015675" y="1247600"/>
              <a:ext cx="2433900" cy="329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" name="Shape 188">
              <a:extLst>
                <a:ext uri="{FF2B5EF4-FFF2-40B4-BE49-F238E27FC236}">
                  <a16:creationId xmlns:a16="http://schemas.microsoft.com/office/drawing/2014/main" id="{A9A740DC-5506-104B-A0BD-11029056835C}"/>
                </a:ext>
              </a:extLst>
            </p:cNvPr>
            <p:cNvSpPr txBox="1"/>
            <p:nvPr/>
          </p:nvSpPr>
          <p:spPr>
            <a:xfrm>
              <a:off x="2341775" y="1056250"/>
              <a:ext cx="9723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/>
                <a:t>Branch</a:t>
              </a:r>
            </a:p>
          </p:txBody>
        </p:sp>
        <p:sp>
          <p:nvSpPr>
            <p:cNvPr id="19" name="Shape 189">
              <a:extLst>
                <a:ext uri="{FF2B5EF4-FFF2-40B4-BE49-F238E27FC236}">
                  <a16:creationId xmlns:a16="http://schemas.microsoft.com/office/drawing/2014/main" id="{8A1DB5E2-5542-E843-8199-DA5B463B59C1}"/>
                </a:ext>
              </a:extLst>
            </p:cNvPr>
            <p:cNvSpPr/>
            <p:nvPr/>
          </p:nvSpPr>
          <p:spPr>
            <a:xfrm>
              <a:off x="3275925" y="4638675"/>
              <a:ext cx="2525700" cy="122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190">
              <a:extLst>
                <a:ext uri="{FF2B5EF4-FFF2-40B4-BE49-F238E27FC236}">
                  <a16:creationId xmlns:a16="http://schemas.microsoft.com/office/drawing/2014/main" id="{4381A11E-9BA8-414F-867D-F18AB5047C16}"/>
                </a:ext>
              </a:extLst>
            </p:cNvPr>
            <p:cNvSpPr txBox="1"/>
            <p:nvPr/>
          </p:nvSpPr>
          <p:spPr>
            <a:xfrm>
              <a:off x="3275925" y="4693675"/>
              <a:ext cx="2525700" cy="32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>
                  <a:solidFill>
                    <a:srgbClr val="FF0000"/>
                  </a:solidFill>
                </a:rPr>
                <a:t>Branch length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56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F388A9-395F-B349-9748-0172628DBE40}"/>
              </a:ext>
            </a:extLst>
          </p:cNvPr>
          <p:cNvGrpSpPr/>
          <p:nvPr/>
        </p:nvGrpSpPr>
        <p:grpSpPr>
          <a:xfrm>
            <a:off x="1999900" y="1010325"/>
            <a:ext cx="5144200" cy="3911948"/>
            <a:chOff x="1999900" y="1010325"/>
            <a:chExt cx="5144200" cy="3911948"/>
          </a:xfrm>
        </p:grpSpPr>
        <p:pic>
          <p:nvPicPr>
            <p:cNvPr id="6" name="Shape 210">
              <a:extLst>
                <a:ext uri="{FF2B5EF4-FFF2-40B4-BE49-F238E27FC236}">
                  <a16:creationId xmlns:a16="http://schemas.microsoft.com/office/drawing/2014/main" id="{6127063D-E80A-4B42-B0DE-4C48911897F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-4799" r="63277"/>
            <a:stretch/>
          </p:blipFill>
          <p:spPr>
            <a:xfrm>
              <a:off x="1999900" y="1162474"/>
              <a:ext cx="5144200" cy="3759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Shape 211">
              <a:extLst>
                <a:ext uri="{FF2B5EF4-FFF2-40B4-BE49-F238E27FC236}">
                  <a16:creationId xmlns:a16="http://schemas.microsoft.com/office/drawing/2014/main" id="{6D510A58-B0F3-9549-9792-6E0959AC43AE}"/>
                </a:ext>
              </a:extLst>
            </p:cNvPr>
            <p:cNvSpPr/>
            <p:nvPr/>
          </p:nvSpPr>
          <p:spPr>
            <a:xfrm>
              <a:off x="3105500" y="3472900"/>
              <a:ext cx="290700" cy="3216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8" name="Shape 212">
              <a:extLst>
                <a:ext uri="{FF2B5EF4-FFF2-40B4-BE49-F238E27FC236}">
                  <a16:creationId xmlns:a16="http://schemas.microsoft.com/office/drawing/2014/main" id="{6B04891D-7D5A-ED4A-A2E8-EE3B4BE42A9D}"/>
                </a:ext>
              </a:extLst>
            </p:cNvPr>
            <p:cNvCxnSpPr/>
            <p:nvPr/>
          </p:nvCxnSpPr>
          <p:spPr>
            <a:xfrm flipH="1">
              <a:off x="3103450" y="1361725"/>
              <a:ext cx="2989500" cy="1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" name="Shape 213">
              <a:extLst>
                <a:ext uri="{FF2B5EF4-FFF2-40B4-BE49-F238E27FC236}">
                  <a16:creationId xmlns:a16="http://schemas.microsoft.com/office/drawing/2014/main" id="{7524D4B7-D6DA-514F-AD95-F1AE9454FF47}"/>
                </a:ext>
              </a:extLst>
            </p:cNvPr>
            <p:cNvSpPr txBox="1"/>
            <p:nvPr/>
          </p:nvSpPr>
          <p:spPr>
            <a:xfrm>
              <a:off x="4162425" y="1010325"/>
              <a:ext cx="659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b="1"/>
                <a:t>age</a:t>
              </a:r>
            </a:p>
          </p:txBody>
        </p:sp>
        <p:sp>
          <p:nvSpPr>
            <p:cNvPr id="10" name="Shape 214">
              <a:extLst>
                <a:ext uri="{FF2B5EF4-FFF2-40B4-BE49-F238E27FC236}">
                  <a16:creationId xmlns:a16="http://schemas.microsoft.com/office/drawing/2014/main" id="{79207F40-705A-CE48-8C75-334FC63D19FE}"/>
                </a:ext>
              </a:extLst>
            </p:cNvPr>
            <p:cNvSpPr txBox="1"/>
            <p:nvPr/>
          </p:nvSpPr>
          <p:spPr>
            <a:xfrm>
              <a:off x="3396200" y="3472900"/>
              <a:ext cx="8016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b="1"/>
                <a:t>MRCA</a:t>
              </a:r>
            </a:p>
          </p:txBody>
        </p:sp>
      </p:grpSp>
      <p:sp>
        <p:nvSpPr>
          <p:cNvPr id="13" name="Shape 177">
            <a:extLst>
              <a:ext uri="{FF2B5EF4-FFF2-40B4-BE49-F238E27FC236}">
                <a16:creationId xmlns:a16="http://schemas.microsoft.com/office/drawing/2014/main" id="{E359B3A9-261E-9741-9AD7-D0807606A423}"/>
              </a:ext>
            </a:extLst>
          </p:cNvPr>
          <p:cNvSpPr txBox="1">
            <a:spLocks/>
          </p:cNvSpPr>
          <p:nvPr/>
        </p:nvSpPr>
        <p:spPr>
          <a:xfrm>
            <a:off x="457200" y="5128200"/>
            <a:ext cx="8229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228600">
              <a:spcBef>
                <a:spcPts val="0"/>
              </a:spcBef>
            </a:pPr>
            <a:r>
              <a:rPr lang="en-US" sz="1800" b="1" dirty="0"/>
              <a:t>Most Recent Common Ancestor (MRCA)- </a:t>
            </a:r>
            <a:r>
              <a:rPr lang="en-US" sz="1800" dirty="0"/>
              <a:t>MRCA of A, B, C, D, and E</a:t>
            </a:r>
          </a:p>
          <a:p>
            <a:pPr indent="-228600"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b="1" dirty="0"/>
              <a:t>time to the MRCA </a:t>
            </a:r>
            <a:r>
              <a:rPr lang="en-US" sz="1800" dirty="0"/>
              <a:t>is noted as </a:t>
            </a:r>
            <a:r>
              <a:rPr lang="en-US" sz="1800" b="1" dirty="0" err="1"/>
              <a:t>tMRCA</a:t>
            </a:r>
            <a:r>
              <a:rPr lang="en-US" sz="1800" dirty="0"/>
              <a:t> and indicates the age of the MRCA</a:t>
            </a:r>
          </a:p>
          <a:p>
            <a:pPr indent="-228600">
              <a:spcBef>
                <a:spcPts val="0"/>
              </a:spcBef>
            </a:pPr>
            <a:endParaRPr lang="en-US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25675EA-8E7C-0246-9D45-A1E24D51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Phylogenetics Vocabulary</a:t>
            </a:r>
          </a:p>
        </p:txBody>
      </p:sp>
    </p:spTree>
    <p:extLst>
      <p:ext uri="{BB962C8B-B14F-4D97-AF65-F5344CB8AC3E}">
        <p14:creationId xmlns:p14="http://schemas.microsoft.com/office/powerpoint/2010/main" val="3880056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223">
            <a:extLst>
              <a:ext uri="{FF2B5EF4-FFF2-40B4-BE49-F238E27FC236}">
                <a16:creationId xmlns:a16="http://schemas.microsoft.com/office/drawing/2014/main" id="{F8756A98-B05D-5543-B772-19029D00156B}"/>
              </a:ext>
            </a:extLst>
          </p:cNvPr>
          <p:cNvGrpSpPr/>
          <p:nvPr/>
        </p:nvGrpSpPr>
        <p:grpSpPr>
          <a:xfrm>
            <a:off x="1314775" y="1433525"/>
            <a:ext cx="6514449" cy="2746099"/>
            <a:chOff x="979725" y="1448850"/>
            <a:chExt cx="6514449" cy="2746099"/>
          </a:xfrm>
        </p:grpSpPr>
        <p:pic>
          <p:nvPicPr>
            <p:cNvPr id="5" name="Shape 224">
              <a:extLst>
                <a:ext uri="{FF2B5EF4-FFF2-40B4-BE49-F238E27FC236}">
                  <a16:creationId xmlns:a16="http://schemas.microsoft.com/office/drawing/2014/main" id="{91CC475A-55FF-224B-BF71-B10C92D0B3E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36383" b="32990"/>
            <a:stretch/>
          </p:blipFill>
          <p:spPr>
            <a:xfrm>
              <a:off x="4313150" y="1448850"/>
              <a:ext cx="3181024" cy="2746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225">
              <a:extLst>
                <a:ext uri="{FF2B5EF4-FFF2-40B4-BE49-F238E27FC236}">
                  <a16:creationId xmlns:a16="http://schemas.microsoft.com/office/drawing/2014/main" id="{C9C9936A-09DE-564B-9CD9-959CE8C3BBC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69374"/>
            <a:stretch/>
          </p:blipFill>
          <p:spPr>
            <a:xfrm>
              <a:off x="979725" y="1448850"/>
              <a:ext cx="3181024" cy="27460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Shape 221">
            <a:extLst>
              <a:ext uri="{FF2B5EF4-FFF2-40B4-BE49-F238E27FC236}">
                <a16:creationId xmlns:a16="http://schemas.microsoft.com/office/drawing/2014/main" id="{E48D3129-5294-E440-9F49-1F1D98FCC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4407025"/>
            <a:ext cx="8229600" cy="2100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546100" lvl="0" indent="-457200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b="1" dirty="0" err="1"/>
              <a:t>Ultrametric</a:t>
            </a:r>
            <a:r>
              <a:rPr lang="en-US" sz="1800" b="1" dirty="0"/>
              <a:t> tree- </a:t>
            </a:r>
            <a:r>
              <a:rPr lang="en-US" sz="1800" dirty="0"/>
              <a:t>the distance from the root to any leaf is the same, there is a constant molecular clock</a:t>
            </a:r>
          </a:p>
          <a:p>
            <a:pPr marL="546100" lvl="0" indent="-45720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b="1" dirty="0"/>
              <a:t>Non-</a:t>
            </a:r>
            <a:r>
              <a:rPr lang="en-US" sz="1800" b="1" dirty="0" err="1"/>
              <a:t>ultrametric</a:t>
            </a:r>
            <a:r>
              <a:rPr lang="en-US" sz="1800" b="1" dirty="0"/>
              <a:t> tree- </a:t>
            </a:r>
            <a:r>
              <a:rPr lang="en-US" sz="1800" dirty="0"/>
              <a:t>the distance from the root to the leaves differs from leaf to leaf, molecular clock not constant and we observe different branch lengths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47C37F-D6DA-5841-B2AF-21C55B54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Ultrametric</a:t>
            </a:r>
            <a:r>
              <a:rPr lang="en-US" dirty="0"/>
              <a:t> v. Non-</a:t>
            </a:r>
            <a:r>
              <a:rPr lang="en-US" dirty="0" err="1"/>
              <a:t>Ultrametric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CC33-B8FD-CF4B-9039-3EF7D6C0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v. Unrooted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2790E-026D-4C43-8336-50410DB8B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361139"/>
            <a:ext cx="7886700" cy="1632338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7F7F7F"/>
              </a:buClr>
              <a:buSzPct val="100000"/>
              <a:buFont typeface="+mj-lt"/>
              <a:buAutoNum type="arabicPeriod"/>
            </a:pPr>
            <a:r>
              <a:rPr lang="en-US" sz="1800" b="1" dirty="0">
                <a:latin typeface="Trebuchet MS" panose="020B0703020202090204" pitchFamily="34" charset="0"/>
              </a:rPr>
              <a:t>Unrooted- </a:t>
            </a:r>
            <a:r>
              <a:rPr lang="en-US" sz="1800" dirty="0">
                <a:latin typeface="Trebuchet MS" panose="020B0703020202090204" pitchFamily="34" charset="0"/>
              </a:rPr>
              <a:t>represent the relationships but not the direction</a:t>
            </a:r>
          </a:p>
          <a:p>
            <a:pPr lvl="0">
              <a:spcBef>
                <a:spcPts val="0"/>
              </a:spcBef>
              <a:buClr>
                <a:srgbClr val="7F7F7F"/>
              </a:buClr>
              <a:buSzPct val="100000"/>
              <a:buFont typeface="+mj-lt"/>
              <a:buAutoNum type="arabicPeriod"/>
            </a:pPr>
            <a:r>
              <a:rPr lang="en-US" sz="1800" b="1" dirty="0">
                <a:latin typeface="Trebuchet MS" panose="020B0703020202090204" pitchFamily="34" charset="0"/>
              </a:rPr>
              <a:t>Rooted- </a:t>
            </a:r>
            <a:r>
              <a:rPr lang="en-US" sz="1800" dirty="0">
                <a:latin typeface="Trebuchet MS" panose="020B0703020202090204" pitchFamily="34" charset="0"/>
              </a:rPr>
              <a:t>represents the relationships and the direction</a:t>
            </a:r>
          </a:p>
          <a:p>
            <a:pPr marL="114300" indent="0">
              <a:buNone/>
            </a:pPr>
            <a:endParaRPr lang="en-US" dirty="0"/>
          </a:p>
        </p:txBody>
      </p:sp>
      <p:cxnSp>
        <p:nvCxnSpPr>
          <p:cNvPr id="7" name="Shape 236">
            <a:extLst>
              <a:ext uri="{FF2B5EF4-FFF2-40B4-BE49-F238E27FC236}">
                <a16:creationId xmlns:a16="http://schemas.microsoft.com/office/drawing/2014/main" id="{4C84CBB8-3FB8-E84C-9D07-9D2189812423}"/>
              </a:ext>
            </a:extLst>
          </p:cNvPr>
          <p:cNvCxnSpPr/>
          <p:nvPr/>
        </p:nvCxnSpPr>
        <p:spPr>
          <a:xfrm rot="10800000">
            <a:off x="5383550" y="3429000"/>
            <a:ext cx="3363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12DF8-A883-294B-8C3A-5C00747E281C}"/>
              </a:ext>
            </a:extLst>
          </p:cNvPr>
          <p:cNvGrpSpPr/>
          <p:nvPr/>
        </p:nvGrpSpPr>
        <p:grpSpPr>
          <a:xfrm>
            <a:off x="488150" y="1462751"/>
            <a:ext cx="8229600" cy="2828925"/>
            <a:chOff x="488150" y="2036212"/>
            <a:chExt cx="8229600" cy="2828925"/>
          </a:xfrm>
        </p:grpSpPr>
        <p:pic>
          <p:nvPicPr>
            <p:cNvPr id="5" name="Shape 234">
              <a:extLst>
                <a:ext uri="{FF2B5EF4-FFF2-40B4-BE49-F238E27FC236}">
                  <a16:creationId xmlns:a16="http://schemas.microsoft.com/office/drawing/2014/main" id="{EAD5A248-70CA-2B49-BFF9-67BAB9D6448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88150" y="2036212"/>
              <a:ext cx="8229600" cy="28289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Shape 235">
              <a:extLst>
                <a:ext uri="{FF2B5EF4-FFF2-40B4-BE49-F238E27FC236}">
                  <a16:creationId xmlns:a16="http://schemas.microsoft.com/office/drawing/2014/main" id="{5D99613B-C661-9042-914F-AD1C4837D7AF}"/>
                </a:ext>
              </a:extLst>
            </p:cNvPr>
            <p:cNvCxnSpPr/>
            <p:nvPr/>
          </p:nvCxnSpPr>
          <p:spPr>
            <a:xfrm rot="10800000" flipH="1">
              <a:off x="5383550" y="3582025"/>
              <a:ext cx="275700" cy="48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" name="Shape 237">
              <a:extLst>
                <a:ext uri="{FF2B5EF4-FFF2-40B4-BE49-F238E27FC236}">
                  <a16:creationId xmlns:a16="http://schemas.microsoft.com/office/drawing/2014/main" id="{C2AAA808-A97D-E141-A761-9F46C7CE5B4A}"/>
                </a:ext>
              </a:extLst>
            </p:cNvPr>
            <p:cNvSpPr/>
            <p:nvPr/>
          </p:nvSpPr>
          <p:spPr>
            <a:xfrm>
              <a:off x="5602575" y="3306525"/>
              <a:ext cx="275700" cy="2754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238">
              <a:extLst>
                <a:ext uri="{FF2B5EF4-FFF2-40B4-BE49-F238E27FC236}">
                  <a16:creationId xmlns:a16="http://schemas.microsoft.com/office/drawing/2014/main" id="{2E9CB018-9DBA-7345-A00E-2372B81336CA}"/>
                </a:ext>
              </a:extLst>
            </p:cNvPr>
            <p:cNvSpPr txBox="1"/>
            <p:nvPr/>
          </p:nvSpPr>
          <p:spPr>
            <a:xfrm>
              <a:off x="5015750" y="4071925"/>
              <a:ext cx="704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dirty="0"/>
                <a:t>Root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868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</a:pPr>
            <a:r>
              <a:rPr lang="en-US" dirty="0"/>
              <a:t>Constructing Phylogenies</a:t>
            </a:r>
            <a:endParaRPr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337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6E7D-8408-0D4C-A190-64A4B2DE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Phylogeny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2AD63-2C4F-684B-A492-E9CD46330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18949"/>
            <a:ext cx="7886700" cy="4397432"/>
          </a:xfr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Distance based- </a:t>
            </a:r>
            <a:r>
              <a:rPr lang="en-US" dirty="0"/>
              <a:t>uses pairwise distances</a:t>
            </a:r>
          </a:p>
          <a:p>
            <a:pPr marL="5715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UPGMA – Unweighted-pair group method with arithmetic means</a:t>
            </a:r>
          </a:p>
          <a:p>
            <a:pPr marL="5715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Neighbor joining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/>
              <a:t>Sequence based- </a:t>
            </a:r>
            <a:r>
              <a:rPr lang="en-US" dirty="0"/>
              <a:t>Based on a sequence alignment</a:t>
            </a:r>
          </a:p>
          <a:p>
            <a:pPr marL="5715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Maximum Parsimony </a:t>
            </a:r>
          </a:p>
          <a:p>
            <a:pPr marL="5715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Maximum Likelihood</a:t>
            </a:r>
          </a:p>
          <a:p>
            <a:pPr marL="5715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Bayesian</a:t>
            </a:r>
          </a:p>
          <a:p>
            <a:endParaRPr lang="en-US" dirty="0"/>
          </a:p>
        </p:txBody>
      </p:sp>
      <p:graphicFrame>
        <p:nvGraphicFramePr>
          <p:cNvPr id="4" name="Shape 270">
            <a:extLst>
              <a:ext uri="{FF2B5EF4-FFF2-40B4-BE49-F238E27FC236}">
                <a16:creationId xmlns:a16="http://schemas.microsoft.com/office/drawing/2014/main" id="{CAA03A9C-795A-EC48-A37E-1A1AEDB24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986924"/>
              </p:ext>
            </p:extLst>
          </p:nvPr>
        </p:nvGraphicFramePr>
        <p:xfrm>
          <a:off x="4868243" y="3790178"/>
          <a:ext cx="3815500" cy="1880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6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A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/>
                        <a:t>B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C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D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A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B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9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C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9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11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/>
                        <a:t>D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/>
                        <a:t>11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u="none" strike="noStrike" cap="none" dirty="0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Shape 277">
            <a:extLst>
              <a:ext uri="{FF2B5EF4-FFF2-40B4-BE49-F238E27FC236}">
                <a16:creationId xmlns:a16="http://schemas.microsoft.com/office/drawing/2014/main" id="{3959BE4F-1957-9A45-AF24-5F63D92290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809261"/>
              </p:ext>
            </p:extLst>
          </p:nvPr>
        </p:nvGraphicFramePr>
        <p:xfrm>
          <a:off x="550591" y="4047832"/>
          <a:ext cx="3343275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A</a:t>
                      </a:r>
                    </a:p>
                  </a:txBody>
                  <a:tcPr marL="68575" marR="6857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dirty="0"/>
                        <a:t>ATGACATCGAATACCATGGTTAGGCC</a:t>
                      </a:r>
                    </a:p>
                  </a:txBody>
                  <a:tcPr marL="68575" marR="6857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 marL="68575" marR="6857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dirty="0"/>
                        <a:t>AT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100" dirty="0"/>
                        <a:t>ACA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1100" dirty="0"/>
                        <a:t>CGA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100" dirty="0"/>
                        <a:t>TA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G</a:t>
                      </a:r>
                      <a:r>
                        <a:rPr lang="en-US" sz="1100" dirty="0"/>
                        <a:t>C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T</a:t>
                      </a:r>
                      <a:r>
                        <a:rPr lang="en-US" sz="1100" dirty="0"/>
                        <a:t>TG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1100" dirty="0"/>
                        <a:t>TTA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100" dirty="0"/>
                        <a:t>GC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T</a:t>
                      </a:r>
                    </a:p>
                  </a:txBody>
                  <a:tcPr marL="68575" marR="6857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 marL="68575" marR="6857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G</a:t>
                      </a:r>
                      <a:r>
                        <a:rPr lang="en-US" sz="1100" dirty="0"/>
                        <a:t>T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100" dirty="0"/>
                        <a:t>CCAT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1100" dirty="0"/>
                        <a:t>GAAT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T</a:t>
                      </a:r>
                      <a:r>
                        <a:rPr lang="en-US" sz="1100" dirty="0"/>
                        <a:t>CCAT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100" dirty="0"/>
                        <a:t>GT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1100" dirty="0"/>
                        <a:t>AGG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G</a:t>
                      </a:r>
                      <a:r>
                        <a:rPr lang="en-US" sz="1100" dirty="0"/>
                        <a:t>C</a:t>
                      </a:r>
                    </a:p>
                  </a:txBody>
                  <a:tcPr marL="68575" marR="6857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 marL="68575" marR="6857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CCT</a:t>
                      </a:r>
                      <a:r>
                        <a:rPr lang="en-US" sz="1100" dirty="0"/>
                        <a:t>CA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AA</a:t>
                      </a:r>
                      <a:r>
                        <a:rPr lang="en-US" sz="1100" dirty="0"/>
                        <a:t>GA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T</a:t>
                      </a:r>
                      <a:r>
                        <a:rPr lang="en-US" sz="1100" dirty="0"/>
                        <a:t>TA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G</a:t>
                      </a:r>
                      <a:r>
                        <a:rPr lang="en-US" sz="1100" dirty="0"/>
                        <a:t>C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T</a:t>
                      </a:r>
                      <a:r>
                        <a:rPr lang="en-US" sz="1100" dirty="0"/>
                        <a:t>T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100" dirty="0"/>
                        <a:t>GT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100" dirty="0"/>
                        <a:t>G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G</a:t>
                      </a:r>
                      <a:r>
                        <a:rPr lang="en-US" sz="1100" dirty="0"/>
                        <a:t>C</a:t>
                      </a:r>
                    </a:p>
                  </a:txBody>
                  <a:tcPr marL="68575" marR="6857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hape 278">
            <a:extLst>
              <a:ext uri="{FF2B5EF4-FFF2-40B4-BE49-F238E27FC236}">
                <a16:creationId xmlns:a16="http://schemas.microsoft.com/office/drawing/2014/main" id="{96DCCF26-B166-AC4A-BE76-43FF9E014B0E}"/>
              </a:ext>
            </a:extLst>
          </p:cNvPr>
          <p:cNvSpPr txBox="1"/>
          <p:nvPr/>
        </p:nvSpPr>
        <p:spPr>
          <a:xfrm>
            <a:off x="550591" y="5659577"/>
            <a:ext cx="3440100" cy="33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Multiple Sequence Alignment (MSA)</a:t>
            </a:r>
          </a:p>
        </p:txBody>
      </p:sp>
      <p:cxnSp>
        <p:nvCxnSpPr>
          <p:cNvPr id="7" name="Shape 279">
            <a:extLst>
              <a:ext uri="{FF2B5EF4-FFF2-40B4-BE49-F238E27FC236}">
                <a16:creationId xmlns:a16="http://schemas.microsoft.com/office/drawing/2014/main" id="{C80FEAA5-ED14-4342-9DC5-772463D3F63A}"/>
              </a:ext>
            </a:extLst>
          </p:cNvPr>
          <p:cNvCxnSpPr/>
          <p:nvPr/>
        </p:nvCxnSpPr>
        <p:spPr>
          <a:xfrm>
            <a:off x="4003646" y="4840252"/>
            <a:ext cx="70502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280">
            <a:extLst>
              <a:ext uri="{FF2B5EF4-FFF2-40B4-BE49-F238E27FC236}">
                <a16:creationId xmlns:a16="http://schemas.microsoft.com/office/drawing/2014/main" id="{94C87CD2-EDF6-C941-8A02-745C86FD5126}"/>
              </a:ext>
            </a:extLst>
          </p:cNvPr>
          <p:cNvSpPr txBox="1"/>
          <p:nvPr/>
        </p:nvSpPr>
        <p:spPr>
          <a:xfrm>
            <a:off x="5775016" y="5659577"/>
            <a:ext cx="2286000" cy="33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Pairwise 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7608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</a:pPr>
            <a:r>
              <a:rPr lang="en-US" dirty="0"/>
              <a:t>Session Outline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628650" y="1596045"/>
            <a:ext cx="7886700" cy="439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33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b="1" dirty="0"/>
              <a:t>Part 1: Introducing Phylogenies (25-30 min.)</a:t>
            </a:r>
          </a:p>
          <a:p>
            <a:pPr marL="5905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dirty="0"/>
              <a:t>What’s in a tree?</a:t>
            </a:r>
          </a:p>
          <a:p>
            <a:pPr marL="590550" indent="-457200">
              <a:lnSpc>
                <a:spcPct val="100000"/>
              </a:lnSpc>
              <a:spcBef>
                <a:spcPts val="0"/>
              </a:spcBef>
              <a:buSzPts val="2100"/>
              <a:buFont typeface="Arial"/>
              <a:buAutoNum type="arabicPeriod"/>
            </a:pPr>
            <a:r>
              <a:rPr lang="en-US" dirty="0"/>
              <a:t>Constructing Phylogenies</a:t>
            </a:r>
          </a:p>
          <a:p>
            <a:pPr marL="5905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dirty="0"/>
              <a:t>Phylogenetics and Ancient Pathogens</a:t>
            </a:r>
          </a:p>
          <a:p>
            <a:pPr marL="133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b="1" dirty="0"/>
              <a:t>Part 2: Hands on Phylogenies- </a:t>
            </a:r>
            <a:r>
              <a:rPr lang="en-US" b="1" i="1" dirty="0"/>
              <a:t>Yersinia Pestis</a:t>
            </a:r>
          </a:p>
          <a:p>
            <a:pPr marL="133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lang="en-US" b="1" i="1" dirty="0"/>
          </a:p>
          <a:p>
            <a:pPr marL="59055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endParaRPr lang="en-US" dirty="0"/>
          </a:p>
          <a:p>
            <a:pPr marL="59055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6E7D-8408-0D4C-A190-64A4B2DE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Methods: NJ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63BA76-028C-1940-BBA8-687AA539A1A8}"/>
              </a:ext>
            </a:extLst>
          </p:cNvPr>
          <p:cNvSpPr/>
          <p:nvPr/>
        </p:nvSpPr>
        <p:spPr>
          <a:xfrm>
            <a:off x="274320" y="1280160"/>
            <a:ext cx="509520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 panose="020B0703020202090204" pitchFamily="34" charset="0"/>
              </a:rPr>
              <a:t>Two nearest nodes are the pair of nodes that give the </a:t>
            </a:r>
            <a:r>
              <a:rPr lang="en-US" sz="1800" b="1" i="1" dirty="0">
                <a:latin typeface="Trebuchet MS" panose="020B0703020202090204" pitchFamily="34" charset="0"/>
              </a:rPr>
              <a:t>minimal sum of branches</a:t>
            </a:r>
            <a:r>
              <a:rPr lang="en-US" sz="1800" i="1" dirty="0">
                <a:latin typeface="Trebuchet MS" panose="020B0703020202090204" pitchFamily="34" charset="0"/>
              </a:rPr>
              <a:t> </a:t>
            </a:r>
            <a:r>
              <a:rPr lang="en-US" sz="1800" dirty="0">
                <a:latin typeface="Trebuchet MS" panose="020B0703020202090204" pitchFamily="34" charset="0"/>
              </a:rPr>
              <a:t>when placed in a tree - </a:t>
            </a:r>
            <a:r>
              <a:rPr lang="en-US" sz="1800" i="1" dirty="0">
                <a:latin typeface="Trebuchet MS" panose="020B0703020202090204" pitchFamily="34" charset="0"/>
              </a:rPr>
              <a:t>Saitou and </a:t>
            </a:r>
            <a:r>
              <a:rPr lang="en-US" sz="1800" i="1" dirty="0" err="1">
                <a:latin typeface="Trebuchet MS" panose="020B0703020202090204" pitchFamily="34" charset="0"/>
              </a:rPr>
              <a:t>Nei</a:t>
            </a:r>
            <a:r>
              <a:rPr lang="en-US" sz="1800" dirty="0">
                <a:latin typeface="Trebuchet MS" panose="020B0703020202090204" pitchFamily="34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 panose="020B0703020202090204" pitchFamily="34" charset="0"/>
              </a:rPr>
              <a:t>NJ is a clustering algorithm and operates by starting with a </a:t>
            </a:r>
            <a:r>
              <a:rPr lang="en-US" sz="1800" b="1" dirty="0">
                <a:latin typeface="Trebuchet MS" panose="020B0703020202090204" pitchFamily="34" charset="0"/>
              </a:rPr>
              <a:t>star tree </a:t>
            </a:r>
            <a:r>
              <a:rPr lang="en-US" sz="1800" dirty="0">
                <a:latin typeface="Trebuchet MS" panose="020B0703020202090204" pitchFamily="34" charset="0"/>
              </a:rPr>
              <a:t>and </a:t>
            </a:r>
            <a:r>
              <a:rPr lang="en-US" sz="1800" b="1" dirty="0">
                <a:latin typeface="Trebuchet MS" panose="020B0703020202090204" pitchFamily="34" charset="0"/>
              </a:rPr>
              <a:t>successively joins pairs of taxa</a:t>
            </a:r>
            <a:r>
              <a:rPr lang="en-US" sz="1800" dirty="0">
                <a:latin typeface="Trebuchet MS" panose="020B0703020202090204" pitchFamily="34" charset="0"/>
              </a:rPr>
              <a:t> or taxon groups.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 panose="020B0703020202090204" pitchFamily="34" charset="0"/>
              </a:rPr>
              <a:t>It constructs  an </a:t>
            </a:r>
            <a:r>
              <a:rPr lang="en-US" sz="1800" b="1" dirty="0">
                <a:latin typeface="Trebuchet MS" panose="020B0703020202090204" pitchFamily="34" charset="0"/>
              </a:rPr>
              <a:t>un-rooted tree </a:t>
            </a:r>
            <a:r>
              <a:rPr lang="en-US" sz="1800" dirty="0">
                <a:latin typeface="Trebuchet MS" panose="020B0703020202090204" pitchFamily="34" charset="0"/>
              </a:rPr>
              <a:t>that can be rooted with an appropriate out-group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 panose="020B0703020202090204" pitchFamily="34" charset="0"/>
              </a:rPr>
              <a:t>It allows for </a:t>
            </a:r>
            <a:r>
              <a:rPr lang="en-US" sz="1800" b="1" dirty="0">
                <a:latin typeface="Trebuchet MS" panose="020B0703020202090204" pitchFamily="34" charset="0"/>
              </a:rPr>
              <a:t>unequal rates of evolution</a:t>
            </a:r>
            <a:r>
              <a:rPr lang="en-US" sz="1800" dirty="0">
                <a:latin typeface="Trebuchet MS" panose="020B0703020202090204" pitchFamily="34" charset="0"/>
              </a:rPr>
              <a:t>, branch lengths  are proportional to the change.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u="sng" dirty="0">
                <a:latin typeface="Trebuchet MS" panose="020B0703020202090204" pitchFamily="34" charset="0"/>
              </a:rPr>
              <a:t>High computational efficiency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72615E3-A2C1-6F4A-B263-E1FF797D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546" y="1462751"/>
            <a:ext cx="3329429" cy="42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3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CA13-2663-2A45-A995-3C68B41C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Phylogenetic Methods: Maximum Parsimony</a:t>
            </a:r>
          </a:p>
        </p:txBody>
      </p:sp>
      <p:graphicFrame>
        <p:nvGraphicFramePr>
          <p:cNvPr id="6" name="Shape 338">
            <a:extLst>
              <a:ext uri="{FF2B5EF4-FFF2-40B4-BE49-F238E27FC236}">
                <a16:creationId xmlns:a16="http://schemas.microsoft.com/office/drawing/2014/main" id="{C69A6125-E65C-9845-802C-4904721E64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782649"/>
              </p:ext>
            </p:extLst>
          </p:nvPr>
        </p:nvGraphicFramePr>
        <p:xfrm>
          <a:off x="1597106" y="1746636"/>
          <a:ext cx="4647420" cy="16823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8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334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ATGACATCGAA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C</a:t>
                      </a:r>
                      <a:r>
                        <a:rPr lang="en-US" sz="1400" dirty="0"/>
                        <a:t>ACCATGGTT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8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dist" rt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ATCACAACGAC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AGCTTGATT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09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GTCCCATAGAA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A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TCCATCGTA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09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ACCTCAAAGAT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AGCTTCGTA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hape 339">
            <a:extLst>
              <a:ext uri="{FF2B5EF4-FFF2-40B4-BE49-F238E27FC236}">
                <a16:creationId xmlns:a16="http://schemas.microsoft.com/office/drawing/2014/main" id="{98543727-52E2-5F4C-8C87-3B8750105B54}"/>
              </a:ext>
            </a:extLst>
          </p:cNvPr>
          <p:cNvCxnSpPr/>
          <p:nvPr/>
        </p:nvCxnSpPr>
        <p:spPr>
          <a:xfrm rot="10800000" flipH="1">
            <a:off x="7343727" y="4146183"/>
            <a:ext cx="1094400" cy="12072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8" name="Shape 340">
            <a:extLst>
              <a:ext uri="{FF2B5EF4-FFF2-40B4-BE49-F238E27FC236}">
                <a16:creationId xmlns:a16="http://schemas.microsoft.com/office/drawing/2014/main" id="{5D0F91B4-B834-D743-BDB5-872D2DDA34F3}"/>
              </a:ext>
            </a:extLst>
          </p:cNvPr>
          <p:cNvCxnSpPr/>
          <p:nvPr/>
        </p:nvCxnSpPr>
        <p:spPr>
          <a:xfrm rot="10800000">
            <a:off x="6244527" y="4132083"/>
            <a:ext cx="1099200" cy="12045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9" name="Shape 341">
            <a:extLst>
              <a:ext uri="{FF2B5EF4-FFF2-40B4-BE49-F238E27FC236}">
                <a16:creationId xmlns:a16="http://schemas.microsoft.com/office/drawing/2014/main" id="{2FA6E0D8-D1AF-9847-AB9D-E4E1DB769B9E}"/>
              </a:ext>
            </a:extLst>
          </p:cNvPr>
          <p:cNvCxnSpPr/>
          <p:nvPr/>
        </p:nvCxnSpPr>
        <p:spPr>
          <a:xfrm rot="10800000">
            <a:off x="6930254" y="4132066"/>
            <a:ext cx="770700" cy="8193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0" name="Shape 342">
            <a:extLst>
              <a:ext uri="{FF2B5EF4-FFF2-40B4-BE49-F238E27FC236}">
                <a16:creationId xmlns:a16="http://schemas.microsoft.com/office/drawing/2014/main" id="{23B8672D-4B9E-474B-A0E3-9F74129044E5}"/>
              </a:ext>
            </a:extLst>
          </p:cNvPr>
          <p:cNvCxnSpPr/>
          <p:nvPr/>
        </p:nvCxnSpPr>
        <p:spPr>
          <a:xfrm rot="10800000">
            <a:off x="7692104" y="4131916"/>
            <a:ext cx="418500" cy="4098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1" name="Shape 343">
            <a:extLst>
              <a:ext uri="{FF2B5EF4-FFF2-40B4-BE49-F238E27FC236}">
                <a16:creationId xmlns:a16="http://schemas.microsoft.com/office/drawing/2014/main" id="{E5F3F577-FFC6-2042-BDB4-F03266966E4E}"/>
              </a:ext>
            </a:extLst>
          </p:cNvPr>
          <p:cNvCxnSpPr/>
          <p:nvPr/>
        </p:nvCxnSpPr>
        <p:spPr>
          <a:xfrm rot="10800000" flipH="1">
            <a:off x="1737315" y="4139045"/>
            <a:ext cx="1094400" cy="12072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2" name="Shape 344">
            <a:extLst>
              <a:ext uri="{FF2B5EF4-FFF2-40B4-BE49-F238E27FC236}">
                <a16:creationId xmlns:a16="http://schemas.microsoft.com/office/drawing/2014/main" id="{6D00029B-A6A4-2944-935F-B748754F3D93}"/>
              </a:ext>
            </a:extLst>
          </p:cNvPr>
          <p:cNvCxnSpPr/>
          <p:nvPr/>
        </p:nvCxnSpPr>
        <p:spPr>
          <a:xfrm rot="10800000">
            <a:off x="638115" y="4124945"/>
            <a:ext cx="1099200" cy="12045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3" name="Shape 345">
            <a:extLst>
              <a:ext uri="{FF2B5EF4-FFF2-40B4-BE49-F238E27FC236}">
                <a16:creationId xmlns:a16="http://schemas.microsoft.com/office/drawing/2014/main" id="{29B6C282-AC36-4A44-AAF0-168C9FC672CD}"/>
              </a:ext>
            </a:extLst>
          </p:cNvPr>
          <p:cNvCxnSpPr/>
          <p:nvPr/>
        </p:nvCxnSpPr>
        <p:spPr>
          <a:xfrm rot="10800000">
            <a:off x="1323841" y="4124929"/>
            <a:ext cx="770700" cy="8193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4" name="Shape 346">
            <a:extLst>
              <a:ext uri="{FF2B5EF4-FFF2-40B4-BE49-F238E27FC236}">
                <a16:creationId xmlns:a16="http://schemas.microsoft.com/office/drawing/2014/main" id="{F190C473-47F1-9949-814B-DABFE1F7C166}"/>
              </a:ext>
            </a:extLst>
          </p:cNvPr>
          <p:cNvCxnSpPr/>
          <p:nvPr/>
        </p:nvCxnSpPr>
        <p:spPr>
          <a:xfrm rot="10800000">
            <a:off x="2085691" y="4124779"/>
            <a:ext cx="418500" cy="4098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5" name="Shape 347">
            <a:extLst>
              <a:ext uri="{FF2B5EF4-FFF2-40B4-BE49-F238E27FC236}">
                <a16:creationId xmlns:a16="http://schemas.microsoft.com/office/drawing/2014/main" id="{851A4DAA-6A0B-FF47-A49B-FD06E969DB90}"/>
              </a:ext>
            </a:extLst>
          </p:cNvPr>
          <p:cNvCxnSpPr/>
          <p:nvPr/>
        </p:nvCxnSpPr>
        <p:spPr>
          <a:xfrm rot="10800000" flipH="1">
            <a:off x="4685952" y="4146183"/>
            <a:ext cx="1094400" cy="12072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6" name="Shape 348">
            <a:extLst>
              <a:ext uri="{FF2B5EF4-FFF2-40B4-BE49-F238E27FC236}">
                <a16:creationId xmlns:a16="http://schemas.microsoft.com/office/drawing/2014/main" id="{4256BB90-540F-7F44-A27B-13A77E32379A}"/>
              </a:ext>
            </a:extLst>
          </p:cNvPr>
          <p:cNvCxnSpPr/>
          <p:nvPr/>
        </p:nvCxnSpPr>
        <p:spPr>
          <a:xfrm rot="10800000">
            <a:off x="3586752" y="4132083"/>
            <a:ext cx="1099200" cy="12045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7" name="Shape 349">
            <a:extLst>
              <a:ext uri="{FF2B5EF4-FFF2-40B4-BE49-F238E27FC236}">
                <a16:creationId xmlns:a16="http://schemas.microsoft.com/office/drawing/2014/main" id="{F9BC32D2-AE6C-C248-9F5D-5FDEBAF6451B}"/>
              </a:ext>
            </a:extLst>
          </p:cNvPr>
          <p:cNvCxnSpPr/>
          <p:nvPr/>
        </p:nvCxnSpPr>
        <p:spPr>
          <a:xfrm rot="10800000">
            <a:off x="4272479" y="4132066"/>
            <a:ext cx="770700" cy="8193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8" name="Shape 350">
            <a:extLst>
              <a:ext uri="{FF2B5EF4-FFF2-40B4-BE49-F238E27FC236}">
                <a16:creationId xmlns:a16="http://schemas.microsoft.com/office/drawing/2014/main" id="{7976555C-5628-E142-9FB8-A5D4A20E6BBD}"/>
              </a:ext>
            </a:extLst>
          </p:cNvPr>
          <p:cNvCxnSpPr/>
          <p:nvPr/>
        </p:nvCxnSpPr>
        <p:spPr>
          <a:xfrm rot="10800000">
            <a:off x="5034329" y="4131916"/>
            <a:ext cx="418500" cy="409800"/>
          </a:xfrm>
          <a:prstGeom prst="straightConnector1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19" name="Shape 351">
            <a:extLst>
              <a:ext uri="{FF2B5EF4-FFF2-40B4-BE49-F238E27FC236}">
                <a16:creationId xmlns:a16="http://schemas.microsoft.com/office/drawing/2014/main" id="{527C73F5-D8E8-2A44-9956-59A98CBC388E}"/>
              </a:ext>
            </a:extLst>
          </p:cNvPr>
          <p:cNvSpPr txBox="1"/>
          <p:nvPr/>
        </p:nvSpPr>
        <p:spPr>
          <a:xfrm>
            <a:off x="291804" y="3772504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0" name="Shape 352">
            <a:extLst>
              <a:ext uri="{FF2B5EF4-FFF2-40B4-BE49-F238E27FC236}">
                <a16:creationId xmlns:a16="http://schemas.microsoft.com/office/drawing/2014/main" id="{60F9851B-3597-9749-A7EF-615785A7A536}"/>
              </a:ext>
            </a:extLst>
          </p:cNvPr>
          <p:cNvSpPr txBox="1"/>
          <p:nvPr/>
        </p:nvSpPr>
        <p:spPr>
          <a:xfrm>
            <a:off x="1063341" y="3772504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1" name="Shape 353">
            <a:extLst>
              <a:ext uri="{FF2B5EF4-FFF2-40B4-BE49-F238E27FC236}">
                <a16:creationId xmlns:a16="http://schemas.microsoft.com/office/drawing/2014/main" id="{5D9A1D96-CE42-BF4E-8CBF-08BEADB68EF3}"/>
              </a:ext>
            </a:extLst>
          </p:cNvPr>
          <p:cNvSpPr txBox="1"/>
          <p:nvPr/>
        </p:nvSpPr>
        <p:spPr>
          <a:xfrm>
            <a:off x="1834891" y="3772504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2" name="Shape 354">
            <a:extLst>
              <a:ext uri="{FF2B5EF4-FFF2-40B4-BE49-F238E27FC236}">
                <a16:creationId xmlns:a16="http://schemas.microsoft.com/office/drawing/2014/main" id="{8A76B34B-7BDE-2F4E-8E55-5417B00A1EF4}"/>
              </a:ext>
            </a:extLst>
          </p:cNvPr>
          <p:cNvSpPr txBox="1"/>
          <p:nvPr/>
        </p:nvSpPr>
        <p:spPr>
          <a:xfrm>
            <a:off x="2569679" y="3772491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3" name="Shape 355">
            <a:extLst>
              <a:ext uri="{FF2B5EF4-FFF2-40B4-BE49-F238E27FC236}">
                <a16:creationId xmlns:a16="http://schemas.microsoft.com/office/drawing/2014/main" id="{A781D66E-8B9C-5D41-AE38-8027B375CC07}"/>
              </a:ext>
            </a:extLst>
          </p:cNvPr>
          <p:cNvSpPr txBox="1"/>
          <p:nvPr/>
        </p:nvSpPr>
        <p:spPr>
          <a:xfrm>
            <a:off x="3263604" y="3772504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4" name="Shape 356">
            <a:extLst>
              <a:ext uri="{FF2B5EF4-FFF2-40B4-BE49-F238E27FC236}">
                <a16:creationId xmlns:a16="http://schemas.microsoft.com/office/drawing/2014/main" id="{4C96CF62-E0BF-A149-AE3C-702FB08C63B4}"/>
              </a:ext>
            </a:extLst>
          </p:cNvPr>
          <p:cNvSpPr txBox="1"/>
          <p:nvPr/>
        </p:nvSpPr>
        <p:spPr>
          <a:xfrm>
            <a:off x="4035141" y="3772504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5" name="Shape 357">
            <a:extLst>
              <a:ext uri="{FF2B5EF4-FFF2-40B4-BE49-F238E27FC236}">
                <a16:creationId xmlns:a16="http://schemas.microsoft.com/office/drawing/2014/main" id="{6BD9E593-6674-424C-9FA4-3185A46E0F58}"/>
              </a:ext>
            </a:extLst>
          </p:cNvPr>
          <p:cNvSpPr txBox="1"/>
          <p:nvPr/>
        </p:nvSpPr>
        <p:spPr>
          <a:xfrm>
            <a:off x="4806691" y="3772504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6" name="Shape 358">
            <a:extLst>
              <a:ext uri="{FF2B5EF4-FFF2-40B4-BE49-F238E27FC236}">
                <a16:creationId xmlns:a16="http://schemas.microsoft.com/office/drawing/2014/main" id="{BF251384-C851-DE4F-AB63-DBB24AABF050}"/>
              </a:ext>
            </a:extLst>
          </p:cNvPr>
          <p:cNvSpPr txBox="1"/>
          <p:nvPr/>
        </p:nvSpPr>
        <p:spPr>
          <a:xfrm>
            <a:off x="5526538" y="3772491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7" name="Shape 359">
            <a:extLst>
              <a:ext uri="{FF2B5EF4-FFF2-40B4-BE49-F238E27FC236}">
                <a16:creationId xmlns:a16="http://schemas.microsoft.com/office/drawing/2014/main" id="{107DE029-458C-924A-8A98-BC9D6933DB4F}"/>
              </a:ext>
            </a:extLst>
          </p:cNvPr>
          <p:cNvSpPr txBox="1"/>
          <p:nvPr/>
        </p:nvSpPr>
        <p:spPr>
          <a:xfrm>
            <a:off x="5854404" y="3772504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" name="Shape 360">
            <a:extLst>
              <a:ext uri="{FF2B5EF4-FFF2-40B4-BE49-F238E27FC236}">
                <a16:creationId xmlns:a16="http://schemas.microsoft.com/office/drawing/2014/main" id="{8419D1A8-D124-F746-892D-E527FB2A70CE}"/>
              </a:ext>
            </a:extLst>
          </p:cNvPr>
          <p:cNvSpPr txBox="1"/>
          <p:nvPr/>
        </p:nvSpPr>
        <p:spPr>
          <a:xfrm>
            <a:off x="6625941" y="3772504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9" name="Shape 361">
            <a:extLst>
              <a:ext uri="{FF2B5EF4-FFF2-40B4-BE49-F238E27FC236}">
                <a16:creationId xmlns:a16="http://schemas.microsoft.com/office/drawing/2014/main" id="{97C61CF0-17CA-D143-9ABF-B3758DF79593}"/>
              </a:ext>
            </a:extLst>
          </p:cNvPr>
          <p:cNvSpPr txBox="1"/>
          <p:nvPr/>
        </p:nvSpPr>
        <p:spPr>
          <a:xfrm>
            <a:off x="7397491" y="3772504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30" name="Shape 362">
            <a:extLst>
              <a:ext uri="{FF2B5EF4-FFF2-40B4-BE49-F238E27FC236}">
                <a16:creationId xmlns:a16="http://schemas.microsoft.com/office/drawing/2014/main" id="{D7BA3536-9123-BB49-B0DD-BEEF05892DD4}"/>
              </a:ext>
            </a:extLst>
          </p:cNvPr>
          <p:cNvSpPr txBox="1"/>
          <p:nvPr/>
        </p:nvSpPr>
        <p:spPr>
          <a:xfrm>
            <a:off x="8132279" y="3772491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D3580D-86FE-914A-BF43-E255F6325EE8}"/>
              </a:ext>
            </a:extLst>
          </p:cNvPr>
          <p:cNvCxnSpPr/>
          <p:nvPr/>
        </p:nvCxnSpPr>
        <p:spPr>
          <a:xfrm flipV="1">
            <a:off x="1699094" y="4555722"/>
            <a:ext cx="288197" cy="254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3CE8B8-41BA-DA49-B7A6-9558BC3562D8}"/>
              </a:ext>
            </a:extLst>
          </p:cNvPr>
          <p:cNvCxnSpPr/>
          <p:nvPr/>
        </p:nvCxnSpPr>
        <p:spPr>
          <a:xfrm flipV="1">
            <a:off x="2132053" y="4215162"/>
            <a:ext cx="288197" cy="254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FBB0CB-5AD9-4B4E-91B9-98476555203E}"/>
              </a:ext>
            </a:extLst>
          </p:cNvPr>
          <p:cNvCxnSpPr/>
          <p:nvPr/>
        </p:nvCxnSpPr>
        <p:spPr>
          <a:xfrm rot="5400000" flipV="1">
            <a:off x="5050941" y="4650515"/>
            <a:ext cx="288197" cy="254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D1E48F-466A-2743-9A65-FACB2A6AC773}"/>
              </a:ext>
            </a:extLst>
          </p:cNvPr>
          <p:cNvCxnSpPr/>
          <p:nvPr/>
        </p:nvCxnSpPr>
        <p:spPr>
          <a:xfrm rot="5400000" flipV="1">
            <a:off x="8043648" y="4248541"/>
            <a:ext cx="288197" cy="254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hape 431">
            <a:extLst>
              <a:ext uri="{FF2B5EF4-FFF2-40B4-BE49-F238E27FC236}">
                <a16:creationId xmlns:a16="http://schemas.microsoft.com/office/drawing/2014/main" id="{A435E72A-B9E4-D940-AD76-60D877761345}"/>
              </a:ext>
            </a:extLst>
          </p:cNvPr>
          <p:cNvSpPr txBox="1"/>
          <p:nvPr/>
        </p:nvSpPr>
        <p:spPr>
          <a:xfrm>
            <a:off x="767287" y="5489393"/>
            <a:ext cx="2016300" cy="536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Number of mutations = 2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Length of the Tree = 2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431">
            <a:extLst>
              <a:ext uri="{FF2B5EF4-FFF2-40B4-BE49-F238E27FC236}">
                <a16:creationId xmlns:a16="http://schemas.microsoft.com/office/drawing/2014/main" id="{E7E874CC-6DDB-5F45-8641-E5A642689CE7}"/>
              </a:ext>
            </a:extLst>
          </p:cNvPr>
          <p:cNvSpPr txBox="1"/>
          <p:nvPr/>
        </p:nvSpPr>
        <p:spPr>
          <a:xfrm>
            <a:off x="6298447" y="5507324"/>
            <a:ext cx="2016300" cy="536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Number of mutations =2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Length of the Tree = 2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431">
            <a:extLst>
              <a:ext uri="{FF2B5EF4-FFF2-40B4-BE49-F238E27FC236}">
                <a16:creationId xmlns:a16="http://schemas.microsoft.com/office/drawing/2014/main" id="{DDB85F9E-D2D0-EC42-9C19-8FDC175A7E96}"/>
              </a:ext>
            </a:extLst>
          </p:cNvPr>
          <p:cNvSpPr txBox="1"/>
          <p:nvPr/>
        </p:nvSpPr>
        <p:spPr>
          <a:xfrm>
            <a:off x="3701703" y="5510314"/>
            <a:ext cx="2016300" cy="536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Number of mutations = 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Length of the Tree = 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DE0F1B-03FD-4043-BDF3-15B524A3C4B1}"/>
              </a:ext>
            </a:extLst>
          </p:cNvPr>
          <p:cNvCxnSpPr/>
          <p:nvPr/>
        </p:nvCxnSpPr>
        <p:spPr>
          <a:xfrm flipV="1">
            <a:off x="7343727" y="4581122"/>
            <a:ext cx="288197" cy="254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Shape 351">
            <a:extLst>
              <a:ext uri="{FF2B5EF4-FFF2-40B4-BE49-F238E27FC236}">
                <a16:creationId xmlns:a16="http://schemas.microsoft.com/office/drawing/2014/main" id="{B8C7CD2A-DA7F-1041-99BC-2F533BA4E0DE}"/>
              </a:ext>
            </a:extLst>
          </p:cNvPr>
          <p:cNvSpPr txBox="1"/>
          <p:nvPr/>
        </p:nvSpPr>
        <p:spPr>
          <a:xfrm>
            <a:off x="294794" y="355137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1" name="Shape 352">
            <a:extLst>
              <a:ext uri="{FF2B5EF4-FFF2-40B4-BE49-F238E27FC236}">
                <a16:creationId xmlns:a16="http://schemas.microsoft.com/office/drawing/2014/main" id="{B9373566-69CC-0B49-8BA1-925BDBE1C918}"/>
              </a:ext>
            </a:extLst>
          </p:cNvPr>
          <p:cNvSpPr txBox="1"/>
          <p:nvPr/>
        </p:nvSpPr>
        <p:spPr>
          <a:xfrm>
            <a:off x="1066331" y="355137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42" name="Shape 353">
            <a:extLst>
              <a:ext uri="{FF2B5EF4-FFF2-40B4-BE49-F238E27FC236}">
                <a16:creationId xmlns:a16="http://schemas.microsoft.com/office/drawing/2014/main" id="{E948D312-CF30-FB48-A536-08A8C32FA04D}"/>
              </a:ext>
            </a:extLst>
          </p:cNvPr>
          <p:cNvSpPr txBox="1"/>
          <p:nvPr/>
        </p:nvSpPr>
        <p:spPr>
          <a:xfrm>
            <a:off x="1837881" y="355137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43" name="Shape 354">
            <a:extLst>
              <a:ext uri="{FF2B5EF4-FFF2-40B4-BE49-F238E27FC236}">
                <a16:creationId xmlns:a16="http://schemas.microsoft.com/office/drawing/2014/main" id="{6A626F77-8C73-0441-84DE-BFFBBE8DD75D}"/>
              </a:ext>
            </a:extLst>
          </p:cNvPr>
          <p:cNvSpPr txBox="1"/>
          <p:nvPr/>
        </p:nvSpPr>
        <p:spPr>
          <a:xfrm>
            <a:off x="2572669" y="3551366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44" name="Shape 355">
            <a:extLst>
              <a:ext uri="{FF2B5EF4-FFF2-40B4-BE49-F238E27FC236}">
                <a16:creationId xmlns:a16="http://schemas.microsoft.com/office/drawing/2014/main" id="{684DAA22-F666-8240-BE9C-4A8A072E06EF}"/>
              </a:ext>
            </a:extLst>
          </p:cNvPr>
          <p:cNvSpPr txBox="1"/>
          <p:nvPr/>
        </p:nvSpPr>
        <p:spPr>
          <a:xfrm>
            <a:off x="3266594" y="355137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5" name="Shape 356">
            <a:extLst>
              <a:ext uri="{FF2B5EF4-FFF2-40B4-BE49-F238E27FC236}">
                <a16:creationId xmlns:a16="http://schemas.microsoft.com/office/drawing/2014/main" id="{1C40F219-D289-0D44-BA5B-5A47AE360152}"/>
              </a:ext>
            </a:extLst>
          </p:cNvPr>
          <p:cNvSpPr txBox="1"/>
          <p:nvPr/>
        </p:nvSpPr>
        <p:spPr>
          <a:xfrm>
            <a:off x="4038131" y="355137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46" name="Shape 357">
            <a:extLst>
              <a:ext uri="{FF2B5EF4-FFF2-40B4-BE49-F238E27FC236}">
                <a16:creationId xmlns:a16="http://schemas.microsoft.com/office/drawing/2014/main" id="{8471AAC2-6906-B841-956E-308D72C9BF89}"/>
              </a:ext>
            </a:extLst>
          </p:cNvPr>
          <p:cNvSpPr txBox="1"/>
          <p:nvPr/>
        </p:nvSpPr>
        <p:spPr>
          <a:xfrm>
            <a:off x="4809681" y="355137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47" name="Shape 358">
            <a:extLst>
              <a:ext uri="{FF2B5EF4-FFF2-40B4-BE49-F238E27FC236}">
                <a16:creationId xmlns:a16="http://schemas.microsoft.com/office/drawing/2014/main" id="{875C9A5C-17D4-7447-8390-3598A89D860A}"/>
              </a:ext>
            </a:extLst>
          </p:cNvPr>
          <p:cNvSpPr txBox="1"/>
          <p:nvPr/>
        </p:nvSpPr>
        <p:spPr>
          <a:xfrm>
            <a:off x="5529528" y="3551366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48" name="Shape 359">
            <a:extLst>
              <a:ext uri="{FF2B5EF4-FFF2-40B4-BE49-F238E27FC236}">
                <a16:creationId xmlns:a16="http://schemas.microsoft.com/office/drawing/2014/main" id="{FC4DBC5E-FB26-E64A-8E77-3826115BB9B4}"/>
              </a:ext>
            </a:extLst>
          </p:cNvPr>
          <p:cNvSpPr txBox="1"/>
          <p:nvPr/>
        </p:nvSpPr>
        <p:spPr>
          <a:xfrm>
            <a:off x="5857394" y="355137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9" name="Shape 360">
            <a:extLst>
              <a:ext uri="{FF2B5EF4-FFF2-40B4-BE49-F238E27FC236}">
                <a16:creationId xmlns:a16="http://schemas.microsoft.com/office/drawing/2014/main" id="{091C21D4-5C06-6B42-BBE5-7758507C40DC}"/>
              </a:ext>
            </a:extLst>
          </p:cNvPr>
          <p:cNvSpPr txBox="1"/>
          <p:nvPr/>
        </p:nvSpPr>
        <p:spPr>
          <a:xfrm>
            <a:off x="6628931" y="355137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50" name="Shape 361">
            <a:extLst>
              <a:ext uri="{FF2B5EF4-FFF2-40B4-BE49-F238E27FC236}">
                <a16:creationId xmlns:a16="http://schemas.microsoft.com/office/drawing/2014/main" id="{649CF666-3F77-9D4E-936F-ECB3712D126F}"/>
              </a:ext>
            </a:extLst>
          </p:cNvPr>
          <p:cNvSpPr txBox="1"/>
          <p:nvPr/>
        </p:nvSpPr>
        <p:spPr>
          <a:xfrm>
            <a:off x="7400481" y="355137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51" name="Shape 362">
            <a:extLst>
              <a:ext uri="{FF2B5EF4-FFF2-40B4-BE49-F238E27FC236}">
                <a16:creationId xmlns:a16="http://schemas.microsoft.com/office/drawing/2014/main" id="{48608CC4-F1C2-4941-B692-49DA8B5864A5}"/>
              </a:ext>
            </a:extLst>
          </p:cNvPr>
          <p:cNvSpPr txBox="1"/>
          <p:nvPr/>
        </p:nvSpPr>
        <p:spPr>
          <a:xfrm>
            <a:off x="8135269" y="3551366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BAB2E9-D41F-F240-899A-67D12F06F5A7}"/>
              </a:ext>
            </a:extLst>
          </p:cNvPr>
          <p:cNvSpPr/>
          <p:nvPr/>
        </p:nvSpPr>
        <p:spPr>
          <a:xfrm>
            <a:off x="4365081" y="1689816"/>
            <a:ext cx="200825" cy="1815546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477E7267-2E6E-2F44-96EF-6B93DBAD3939}"/>
              </a:ext>
            </a:extLst>
          </p:cNvPr>
          <p:cNvSpPr/>
          <p:nvPr/>
        </p:nvSpPr>
        <p:spPr>
          <a:xfrm>
            <a:off x="4411109" y="1398320"/>
            <a:ext cx="122599" cy="267154"/>
          </a:xfrm>
          <a:prstGeom prst="down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pe 351">
            <a:extLst>
              <a:ext uri="{FF2B5EF4-FFF2-40B4-BE49-F238E27FC236}">
                <a16:creationId xmlns:a16="http://schemas.microsoft.com/office/drawing/2014/main" id="{3198B8CB-2070-C24F-852D-2D07ECC8968D}"/>
              </a:ext>
            </a:extLst>
          </p:cNvPr>
          <p:cNvSpPr txBox="1"/>
          <p:nvPr/>
        </p:nvSpPr>
        <p:spPr>
          <a:xfrm>
            <a:off x="1418714" y="521551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5" name="Shape 351">
            <a:extLst>
              <a:ext uri="{FF2B5EF4-FFF2-40B4-BE49-F238E27FC236}">
                <a16:creationId xmlns:a16="http://schemas.microsoft.com/office/drawing/2014/main" id="{8732B9E5-97B3-014E-8725-0A7B2265AAC1}"/>
              </a:ext>
            </a:extLst>
          </p:cNvPr>
          <p:cNvSpPr txBox="1"/>
          <p:nvPr/>
        </p:nvSpPr>
        <p:spPr>
          <a:xfrm>
            <a:off x="1846949" y="478143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6" name="Shape 351">
            <a:extLst>
              <a:ext uri="{FF2B5EF4-FFF2-40B4-BE49-F238E27FC236}">
                <a16:creationId xmlns:a16="http://schemas.microsoft.com/office/drawing/2014/main" id="{86192D66-7C3F-3F47-8B0D-919441291D2E}"/>
              </a:ext>
            </a:extLst>
          </p:cNvPr>
          <p:cNvSpPr txBox="1"/>
          <p:nvPr/>
        </p:nvSpPr>
        <p:spPr>
          <a:xfrm>
            <a:off x="2254069" y="4356710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7" name="Shape 351">
            <a:extLst>
              <a:ext uri="{FF2B5EF4-FFF2-40B4-BE49-F238E27FC236}">
                <a16:creationId xmlns:a16="http://schemas.microsoft.com/office/drawing/2014/main" id="{744B4332-E6C5-3146-869E-B06D5386A193}"/>
              </a:ext>
            </a:extLst>
          </p:cNvPr>
          <p:cNvSpPr txBox="1"/>
          <p:nvPr/>
        </p:nvSpPr>
        <p:spPr>
          <a:xfrm>
            <a:off x="4365081" y="521850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8" name="Shape 351">
            <a:extLst>
              <a:ext uri="{FF2B5EF4-FFF2-40B4-BE49-F238E27FC236}">
                <a16:creationId xmlns:a16="http://schemas.microsoft.com/office/drawing/2014/main" id="{FDB3A310-8E52-7643-B163-A33C8CD16EE8}"/>
              </a:ext>
            </a:extLst>
          </p:cNvPr>
          <p:cNvSpPr txBox="1"/>
          <p:nvPr/>
        </p:nvSpPr>
        <p:spPr>
          <a:xfrm>
            <a:off x="4793316" y="4769488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9" name="Shape 351">
            <a:extLst>
              <a:ext uri="{FF2B5EF4-FFF2-40B4-BE49-F238E27FC236}">
                <a16:creationId xmlns:a16="http://schemas.microsoft.com/office/drawing/2014/main" id="{05948F9C-5FF4-724A-BE69-0E5F77C4AFF9}"/>
              </a:ext>
            </a:extLst>
          </p:cNvPr>
          <p:cNvSpPr txBox="1"/>
          <p:nvPr/>
        </p:nvSpPr>
        <p:spPr>
          <a:xfrm>
            <a:off x="5200436" y="434475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60" name="Shape 351">
            <a:extLst>
              <a:ext uri="{FF2B5EF4-FFF2-40B4-BE49-F238E27FC236}">
                <a16:creationId xmlns:a16="http://schemas.microsoft.com/office/drawing/2014/main" id="{C6528E5B-AF6D-4D42-89DB-2905B828A477}"/>
              </a:ext>
            </a:extLst>
          </p:cNvPr>
          <p:cNvSpPr txBox="1"/>
          <p:nvPr/>
        </p:nvSpPr>
        <p:spPr>
          <a:xfrm>
            <a:off x="7027569" y="5206558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1" name="Shape 351">
            <a:extLst>
              <a:ext uri="{FF2B5EF4-FFF2-40B4-BE49-F238E27FC236}">
                <a16:creationId xmlns:a16="http://schemas.microsoft.com/office/drawing/2014/main" id="{EF3C723B-AD6E-3541-A9DD-37EDB134F20A}"/>
              </a:ext>
            </a:extLst>
          </p:cNvPr>
          <p:cNvSpPr txBox="1"/>
          <p:nvPr/>
        </p:nvSpPr>
        <p:spPr>
          <a:xfrm>
            <a:off x="7455804" y="4772478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2" name="Shape 351">
            <a:extLst>
              <a:ext uri="{FF2B5EF4-FFF2-40B4-BE49-F238E27FC236}">
                <a16:creationId xmlns:a16="http://schemas.microsoft.com/office/drawing/2014/main" id="{555F463C-536F-C642-90C5-9C4147C35C3A}"/>
              </a:ext>
            </a:extLst>
          </p:cNvPr>
          <p:cNvSpPr txBox="1"/>
          <p:nvPr/>
        </p:nvSpPr>
        <p:spPr>
          <a:xfrm>
            <a:off x="7862924" y="4347749"/>
            <a:ext cx="637200" cy="40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1CCD81-D685-FC45-AD8D-C177392BCE89}"/>
              </a:ext>
            </a:extLst>
          </p:cNvPr>
          <p:cNvSpPr txBox="1"/>
          <p:nvPr/>
        </p:nvSpPr>
        <p:spPr>
          <a:xfrm>
            <a:off x="615582" y="1264747"/>
            <a:ext cx="788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Parsimony- </a:t>
            </a:r>
            <a:r>
              <a:rPr lang="en-US" sz="1800" dirty="0"/>
              <a:t>The best tree is the shortest (minimum number of mutations)</a:t>
            </a:r>
          </a:p>
        </p:txBody>
      </p:sp>
    </p:spTree>
    <p:extLst>
      <p:ext uri="{BB962C8B-B14F-4D97-AF65-F5344CB8AC3E}">
        <p14:creationId xmlns:p14="http://schemas.microsoft.com/office/powerpoint/2010/main" val="268642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5648-A4D0-074E-A725-2AF2A366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Phylogenetic Methods: Maximum Likelihood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1A13C-96D5-7948-BB17-00B8A45A0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b="1" dirty="0">
                <a:latin typeface="Trebuchet MS" panose="020B0703020202090204" pitchFamily="34" charset="0"/>
              </a:rPr>
              <a:t>Maximum-likelihood phylogenies- </a:t>
            </a:r>
            <a:r>
              <a:rPr lang="en-US" sz="1800" dirty="0">
                <a:latin typeface="Trebuchet MS" panose="020B0703020202090204" pitchFamily="34" charset="0"/>
              </a:rPr>
              <a:t>determine the tree topology, branch lengths, and parameters of the evolutionary model that maximize the probability of observing the sequences</a:t>
            </a:r>
            <a:endParaRPr lang="en-US" sz="1800" b="1" dirty="0">
              <a:latin typeface="Trebuchet MS" panose="020B0703020202090204" pitchFamily="34" charset="0"/>
              <a:ea typeface="Arial"/>
              <a:cs typeface="Arial"/>
              <a:sym typeface="Arial"/>
            </a:endParaRPr>
          </a:p>
          <a:p>
            <a:pPr marL="38100" lvl="0" indent="0">
              <a:spcBef>
                <a:spcPts val="0"/>
              </a:spcBef>
              <a:buClr>
                <a:srgbClr val="7F7F7F"/>
              </a:buClr>
              <a:buSzPct val="100000"/>
              <a:buNone/>
            </a:pPr>
            <a:endParaRPr lang="en-US" sz="1800" b="1" i="1" dirty="0">
              <a:latin typeface="Trebuchet MS" panose="020B0703020202090204" pitchFamily="34" charset="0"/>
              <a:ea typeface="Arial"/>
              <a:cs typeface="Arial"/>
              <a:sym typeface="Arial"/>
            </a:endParaRPr>
          </a:p>
          <a:p>
            <a:pPr marL="38100" lvl="0" indent="0">
              <a:spcBef>
                <a:spcPts val="0"/>
              </a:spcBef>
              <a:buClr>
                <a:srgbClr val="7F7F7F"/>
              </a:buClr>
              <a:buSzPct val="100000"/>
              <a:buNone/>
            </a:pPr>
            <a:r>
              <a:rPr lang="en-US" sz="1800" b="1" i="1" dirty="0">
                <a:latin typeface="Trebuchet MS" panose="020B0703020202090204" pitchFamily="34" charset="0"/>
                <a:ea typeface="Arial"/>
                <a:cs typeface="Arial"/>
                <a:sym typeface="Arial"/>
              </a:rPr>
              <a:t>L</a:t>
            </a:r>
            <a:r>
              <a:rPr lang="en-US" sz="1800" b="1" dirty="0">
                <a:latin typeface="Trebuchet MS" panose="020B0703020202090204" pitchFamily="34" charset="0"/>
                <a:ea typeface="Arial"/>
                <a:cs typeface="Arial"/>
                <a:sym typeface="Arial"/>
              </a:rPr>
              <a:t>(</a:t>
            </a:r>
            <a:r>
              <a:rPr lang="en-US" sz="1800" b="1" dirty="0" err="1">
                <a:latin typeface="Trebuchet MS" panose="020B0703020202090204" pitchFamily="34" charset="0"/>
                <a:ea typeface="Arial"/>
                <a:cs typeface="Arial"/>
                <a:sym typeface="Arial"/>
              </a:rPr>
              <a:t>τ,θ</a:t>
            </a:r>
            <a:r>
              <a:rPr lang="en-US" sz="1800" b="1" dirty="0">
                <a:latin typeface="Trebuchet MS" panose="020B0703020202090204" pitchFamily="34" charset="0"/>
                <a:ea typeface="Arial"/>
                <a:cs typeface="Arial"/>
                <a:sym typeface="Arial"/>
              </a:rPr>
              <a:t>) = </a:t>
            </a:r>
            <a:r>
              <a:rPr lang="en-US" sz="1800" b="1" dirty="0" err="1">
                <a:latin typeface="Trebuchet MS" panose="020B0703020202090204" pitchFamily="34" charset="0"/>
                <a:ea typeface="Arial"/>
                <a:cs typeface="Arial"/>
                <a:sym typeface="Arial"/>
              </a:rPr>
              <a:t>Pr</a:t>
            </a:r>
            <a:r>
              <a:rPr lang="en-US" sz="1800" b="1" dirty="0">
                <a:latin typeface="Trebuchet MS" panose="020B0703020202090204" pitchFamily="34" charset="0"/>
                <a:ea typeface="Arial"/>
                <a:cs typeface="Arial"/>
                <a:sym typeface="Arial"/>
              </a:rPr>
              <a:t>(</a:t>
            </a:r>
            <a:r>
              <a:rPr lang="en-US" sz="1800" b="1" dirty="0" err="1">
                <a:latin typeface="Trebuchet MS" panose="020B0703020202090204" pitchFamily="34" charset="0"/>
                <a:ea typeface="Arial"/>
                <a:cs typeface="Arial"/>
                <a:sym typeface="Arial"/>
              </a:rPr>
              <a:t>Data|τ,θ</a:t>
            </a:r>
            <a:r>
              <a:rPr lang="en-US" sz="1800" b="1" dirty="0">
                <a:latin typeface="Trebuchet MS" panose="020B0703020202090204" pitchFamily="34" charset="0"/>
                <a:ea typeface="Arial"/>
                <a:cs typeface="Arial"/>
                <a:sym typeface="Arial"/>
              </a:rPr>
              <a:t>) = </a:t>
            </a:r>
            <a:r>
              <a:rPr lang="en-US" sz="1800" b="1" dirty="0" err="1">
                <a:latin typeface="Trebuchet MS" panose="020B0703020202090204" pitchFamily="34" charset="0"/>
                <a:ea typeface="Arial"/>
                <a:cs typeface="Arial"/>
                <a:sym typeface="Arial"/>
              </a:rPr>
              <a:t>Pr</a:t>
            </a:r>
            <a:r>
              <a:rPr lang="en-US" sz="1800" b="1" dirty="0">
                <a:latin typeface="Trebuchet MS" panose="020B0703020202090204" pitchFamily="34" charset="0"/>
                <a:ea typeface="Arial"/>
                <a:cs typeface="Arial"/>
                <a:sym typeface="Arial"/>
              </a:rPr>
              <a:t>(aligned </a:t>
            </a:r>
            <a:r>
              <a:rPr lang="en-US" sz="1800" b="1" dirty="0" err="1">
                <a:latin typeface="Trebuchet MS" panose="020B0703020202090204" pitchFamily="34" charset="0"/>
                <a:ea typeface="Arial"/>
                <a:cs typeface="Arial"/>
                <a:sym typeface="Arial"/>
              </a:rPr>
              <a:t>sequences|tree</a:t>
            </a:r>
            <a:r>
              <a:rPr lang="en-US" sz="1800" b="1" dirty="0">
                <a:latin typeface="Trebuchet MS" panose="020B0703020202090204" pitchFamily="34" charset="0"/>
                <a:ea typeface="Arial"/>
                <a:cs typeface="Arial"/>
                <a:sym typeface="Arial"/>
              </a:rPr>
              <a:t>, model of evolution)</a:t>
            </a:r>
          </a:p>
          <a:p>
            <a:pPr marL="38100" lvl="0" indent="0">
              <a:spcBef>
                <a:spcPts val="0"/>
              </a:spcBef>
              <a:buClr>
                <a:srgbClr val="7F7F7F"/>
              </a:buClr>
              <a:buSzPct val="100000"/>
              <a:buNone/>
            </a:pPr>
            <a:endParaRPr lang="en-US" sz="1800" dirty="0">
              <a:latin typeface="Trebuchet MS" panose="020B0703020202090204" pitchFamily="34" charset="0"/>
            </a:endParaRPr>
          </a:p>
          <a:p>
            <a:pPr marL="38100" lvl="0" indent="0">
              <a:spcBef>
                <a:spcPts val="0"/>
              </a:spcBef>
              <a:buClr>
                <a:srgbClr val="7F7F7F"/>
              </a:buClr>
              <a:buSzPct val="100000"/>
              <a:buNone/>
            </a:pPr>
            <a:endParaRPr lang="en-US" sz="1800" dirty="0">
              <a:latin typeface="Trebuchet MS" panose="020B0703020202090204" pitchFamily="34" charset="0"/>
            </a:endParaRPr>
          </a:p>
          <a:p>
            <a:pPr marL="38100" indent="0">
              <a:spcBef>
                <a:spcPts val="0"/>
              </a:spcBef>
              <a:buNone/>
            </a:pPr>
            <a:r>
              <a:rPr lang="en-US" sz="1800" dirty="0">
                <a:latin typeface="Trebuchet MS" panose="020B0703020202090204" pitchFamily="34" charset="0"/>
              </a:rPr>
              <a:t>Each position of the given data is considered independently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002B7-6591-F541-A047-984A99A67880}"/>
              </a:ext>
            </a:extLst>
          </p:cNvPr>
          <p:cNvSpPr/>
          <p:nvPr/>
        </p:nvSpPr>
        <p:spPr>
          <a:xfrm>
            <a:off x="747995" y="4430958"/>
            <a:ext cx="5300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400" b="1" baseline="30000" dirty="0"/>
              <a:t>L(τ, M, ρ) = Pr[D, τ, M, ρ] = ∏</a:t>
            </a:r>
            <a:r>
              <a:rPr lang="el-GR" sz="2400" b="1" baseline="-25000" dirty="0"/>
              <a:t>j=1...l </a:t>
            </a:r>
            <a:r>
              <a:rPr lang="el-GR" sz="2400" b="1" baseline="30000" dirty="0"/>
              <a:t>Pr[D</a:t>
            </a:r>
            <a:r>
              <a:rPr lang="el-GR" sz="2400" b="1" baseline="-25000" dirty="0"/>
              <a:t>j</a:t>
            </a:r>
            <a:r>
              <a:rPr lang="el-GR" sz="2400" b="1" baseline="30000" dirty="0"/>
              <a:t>, τ, M, ρ]</a:t>
            </a:r>
            <a:r>
              <a:rPr lang="en-US" sz="2400" b="1" baseline="30000" dirty="0"/>
              <a:t> </a:t>
            </a:r>
          </a:p>
          <a:p>
            <a:endParaRPr lang="en-US" sz="2400" b="1" baseline="30000" dirty="0"/>
          </a:p>
          <a:p>
            <a:r>
              <a:rPr lang="en-US" sz="2400" b="1" baseline="30000" dirty="0" err="1"/>
              <a:t>ln</a:t>
            </a:r>
            <a:r>
              <a:rPr lang="en-US" sz="2400" b="1" baseline="30000" dirty="0"/>
              <a:t> </a:t>
            </a:r>
            <a:r>
              <a:rPr lang="el-GR" sz="2400" b="1" baseline="30000" dirty="0"/>
              <a:t>L(τ, M, ρ) = </a:t>
            </a:r>
            <a:r>
              <a:rPr lang="en-US" sz="2400" b="1" baseline="30000" dirty="0" err="1"/>
              <a:t>ln</a:t>
            </a:r>
            <a:r>
              <a:rPr lang="en-US" sz="2400" b="1" baseline="30000" dirty="0"/>
              <a:t> </a:t>
            </a:r>
            <a:r>
              <a:rPr lang="el-GR" sz="2400" b="1" baseline="30000" dirty="0"/>
              <a:t>Pr[D, τ, M, ρ] = </a:t>
            </a:r>
            <a:r>
              <a:rPr lang="en-US" sz="2400" b="1" baseline="30000" dirty="0" err="1"/>
              <a:t>Σ</a:t>
            </a:r>
            <a:r>
              <a:rPr lang="el-GR" sz="2400" b="1" baseline="-25000" dirty="0"/>
              <a:t>j=1...l </a:t>
            </a:r>
            <a:r>
              <a:rPr lang="el-GR" sz="2400" b="1" baseline="30000" dirty="0"/>
              <a:t>Pr[D</a:t>
            </a:r>
            <a:r>
              <a:rPr lang="el-GR" sz="2400" b="1" baseline="-25000" dirty="0"/>
              <a:t>j</a:t>
            </a:r>
            <a:r>
              <a:rPr lang="el-GR" sz="2400" b="1" baseline="30000" dirty="0"/>
              <a:t>, τ, M, ρ]</a:t>
            </a:r>
            <a:r>
              <a:rPr lang="en-US" sz="2400" b="1" baseline="30000" dirty="0"/>
              <a:t> 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0E8CF-D04C-144D-836D-755AB60C1804}"/>
              </a:ext>
            </a:extLst>
          </p:cNvPr>
          <p:cNvSpPr/>
          <p:nvPr/>
        </p:nvSpPr>
        <p:spPr>
          <a:xfrm>
            <a:off x="6048945" y="4084071"/>
            <a:ext cx="24664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 is the data</a:t>
            </a:r>
          </a:p>
          <a:p>
            <a:r>
              <a:rPr lang="en-US" dirty="0" err="1"/>
              <a:t>τ</a:t>
            </a:r>
            <a:r>
              <a:rPr lang="en-US" dirty="0"/>
              <a:t> is the tree</a:t>
            </a:r>
          </a:p>
          <a:p>
            <a:r>
              <a:rPr lang="en-US" dirty="0"/>
              <a:t>M is the evolutionary model</a:t>
            </a:r>
          </a:p>
          <a:p>
            <a:r>
              <a:rPr lang="en-US" dirty="0"/>
              <a:t> </a:t>
            </a:r>
            <a:r>
              <a:rPr lang="en-US" dirty="0" err="1"/>
              <a:t>ρ</a:t>
            </a:r>
            <a:r>
              <a:rPr lang="en-US" dirty="0"/>
              <a:t> is the vector of rates</a:t>
            </a:r>
          </a:p>
          <a:p>
            <a:r>
              <a:rPr lang="en-US" dirty="0"/>
              <a:t>l is the number of sites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21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BBE6-C5B3-D34B-8E57-D518A123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Models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578A5C-7BDB-5F4D-B54D-6BE7C0796F93}"/>
              </a:ext>
            </a:extLst>
          </p:cNvPr>
          <p:cNvSpPr/>
          <p:nvPr/>
        </p:nvSpPr>
        <p:spPr>
          <a:xfrm>
            <a:off x="357573" y="1294409"/>
            <a:ext cx="49681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rebuchet MS" panose="020B0703020202090204" pitchFamily="34" charset="0"/>
              </a:rPr>
              <a:t>The observed distance (p) underestimates the genetic distance (d) owing to multiple substitutions at a site in evolutionary time.</a:t>
            </a:r>
          </a:p>
          <a:p>
            <a:endParaRPr lang="en-US" sz="1800" dirty="0">
              <a:latin typeface="Trebuchet MS" panose="020B0703020202090204" pitchFamily="34" charset="0"/>
            </a:endParaRPr>
          </a:p>
          <a:p>
            <a:r>
              <a:rPr lang="en-US" sz="1800" b="1" dirty="0">
                <a:latin typeface="Trebuchet MS" panose="020B0703020202090204" pitchFamily="34" charset="0"/>
              </a:rPr>
              <a:t>Model of substitution:</a:t>
            </a:r>
          </a:p>
          <a:p>
            <a:r>
              <a:rPr lang="en-US" sz="1800" dirty="0">
                <a:latin typeface="Trebuchet MS" panose="020B0703020202090204" pitchFamily="34" charset="0"/>
              </a:rPr>
              <a:t>A statistical description of the stochastic process of substitution observed in time.</a:t>
            </a:r>
          </a:p>
        </p:txBody>
      </p:sp>
      <p:pic>
        <p:nvPicPr>
          <p:cNvPr id="5" name="Picture 4" descr="Figure-1-Markov-models-of-nucleotide-substitutionThe-thickness-of-the-arrows-indicates.jpg">
            <a:extLst>
              <a:ext uri="{FF2B5EF4-FFF2-40B4-BE49-F238E27FC236}">
                <a16:creationId xmlns:a16="http://schemas.microsoft.com/office/drawing/2014/main" id="{B8317797-FC73-2B4B-9B91-10F5B2375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83"/>
          <a:stretch/>
        </p:blipFill>
        <p:spPr>
          <a:xfrm>
            <a:off x="444842" y="3532267"/>
            <a:ext cx="6796990" cy="2316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91BEE-AD8D-7741-8023-F8B909B9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210" y="1657592"/>
            <a:ext cx="3229217" cy="13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9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6DCD-53FD-3846-A4F7-E97EF243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pic>
        <p:nvPicPr>
          <p:cNvPr id="4" name="Shape 564">
            <a:extLst>
              <a:ext uri="{FF2B5EF4-FFF2-40B4-BE49-F238E27FC236}">
                <a16:creationId xmlns:a16="http://schemas.microsoft.com/office/drawing/2014/main" id="{E7F546C1-6A6F-104F-BFB4-09B8857128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295" y="1494119"/>
            <a:ext cx="5449216" cy="45162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65">
            <a:extLst>
              <a:ext uri="{FF2B5EF4-FFF2-40B4-BE49-F238E27FC236}">
                <a16:creationId xmlns:a16="http://schemas.microsoft.com/office/drawing/2014/main" id="{180C3DD8-04F7-A745-9A8C-8847E8202CA2}"/>
              </a:ext>
            </a:extLst>
          </p:cNvPr>
          <p:cNvSpPr txBox="1"/>
          <p:nvPr/>
        </p:nvSpPr>
        <p:spPr>
          <a:xfrm>
            <a:off x="-485300" y="6010371"/>
            <a:ext cx="5989800" cy="19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 dirty="0"/>
              <a:t>http://</a:t>
            </a:r>
            <a:r>
              <a:rPr lang="en-US" sz="1000" dirty="0" err="1"/>
              <a:t>phylogenetictrees.com</a:t>
            </a:r>
            <a:r>
              <a:rPr lang="en-US" sz="1000" dirty="0"/>
              <a:t>/images/seq_tree_4.gif</a:t>
            </a:r>
          </a:p>
        </p:txBody>
      </p:sp>
    </p:spTree>
    <p:extLst>
      <p:ext uri="{BB962C8B-B14F-4D97-AF65-F5344CB8AC3E}">
        <p14:creationId xmlns:p14="http://schemas.microsoft.com/office/powerpoint/2010/main" val="27502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</a:pPr>
            <a:r>
              <a:rPr lang="en-US" dirty="0"/>
              <a:t>Ancient Pathogen Phylogenies </a:t>
            </a:r>
            <a:endParaRPr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dirty="0"/>
              <a:t>Case Studies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12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0865-321C-4644-B8C4-43A8362A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Case Study 1: </a:t>
            </a:r>
            <a:r>
              <a:rPr lang="en-US" sz="3100" i="1" dirty="0"/>
              <a:t>Mycobacterium Tuberculosis </a:t>
            </a:r>
            <a:r>
              <a:rPr lang="en-US" sz="3100" dirty="0"/>
              <a:t>in the Americas pre-contact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5930E-EA74-F84D-976C-B7485AF91250}"/>
              </a:ext>
            </a:extLst>
          </p:cNvPr>
          <p:cNvSpPr txBox="1"/>
          <p:nvPr/>
        </p:nvSpPr>
        <p:spPr>
          <a:xfrm>
            <a:off x="628650" y="5275619"/>
            <a:ext cx="7533216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b="1" dirty="0"/>
              <a:t>Question: </a:t>
            </a:r>
            <a:r>
              <a:rPr lang="en-US" sz="1700" dirty="0"/>
              <a:t>How did </a:t>
            </a:r>
            <a:r>
              <a:rPr lang="en-US" sz="1700" i="1" dirty="0"/>
              <a:t>Mycobacterium tuberculosis </a:t>
            </a:r>
            <a:r>
              <a:rPr lang="en-US" sz="1700" dirty="0"/>
              <a:t>arrive the Americas pre-contact?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24D63-4477-4F48-BB0B-05B14E06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9" t="8404" r="50649" b="76416"/>
          <a:stretch/>
        </p:blipFill>
        <p:spPr>
          <a:xfrm>
            <a:off x="4406583" y="2668151"/>
            <a:ext cx="1137074" cy="22955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492C39-CD7E-314F-81AA-004ECE496B2F}"/>
              </a:ext>
            </a:extLst>
          </p:cNvPr>
          <p:cNvGrpSpPr/>
          <p:nvPr/>
        </p:nvGrpSpPr>
        <p:grpSpPr>
          <a:xfrm>
            <a:off x="3267447" y="1678995"/>
            <a:ext cx="1314152" cy="1619002"/>
            <a:chOff x="813694" y="1873405"/>
            <a:chExt cx="1467074" cy="18957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8940BB-E4CF-374B-8931-39EF4331C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92" t="23742" r="50649" b="63152"/>
            <a:stretch/>
          </p:blipFill>
          <p:spPr>
            <a:xfrm>
              <a:off x="997689" y="1873405"/>
              <a:ext cx="1283079" cy="189570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A148E4-36AF-AE4A-903C-E810B781E02B}"/>
                </a:ext>
              </a:extLst>
            </p:cNvPr>
            <p:cNvSpPr/>
            <p:nvPr/>
          </p:nvSpPr>
          <p:spPr>
            <a:xfrm>
              <a:off x="813694" y="1873405"/>
              <a:ext cx="367990" cy="4444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ECBC098-CE3F-5647-BB73-3102351EF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3" t="8518" r="63997" b="63034"/>
          <a:stretch/>
        </p:blipFill>
        <p:spPr>
          <a:xfrm>
            <a:off x="648669" y="1578037"/>
            <a:ext cx="2618778" cy="3385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ECC485-2E84-E644-BDC6-543215887F50}"/>
              </a:ext>
            </a:extLst>
          </p:cNvPr>
          <p:cNvSpPr txBox="1"/>
          <p:nvPr/>
        </p:nvSpPr>
        <p:spPr>
          <a:xfrm>
            <a:off x="5543657" y="1678995"/>
            <a:ext cx="3136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/>
              <a:t>Bos </a:t>
            </a:r>
            <a:r>
              <a:rPr lang="en-US" sz="1800" i="1" u="sng" dirty="0"/>
              <a:t>et al</a:t>
            </a:r>
            <a:r>
              <a:rPr lang="en-US" sz="1800" u="sng" dirty="0"/>
              <a:t>.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Identified </a:t>
            </a:r>
            <a:r>
              <a:rPr lang="en-US" sz="1800" b="1" i="1" dirty="0"/>
              <a:t>M. tuberculosis </a:t>
            </a:r>
            <a:r>
              <a:rPr lang="en-US" sz="1800" dirty="0"/>
              <a:t>DNA in 3/68 precontact individuals screened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Peru, </a:t>
            </a:r>
            <a:r>
              <a:rPr lang="en-US" sz="1800" dirty="0" err="1"/>
              <a:t>Charibaya</a:t>
            </a:r>
            <a:r>
              <a:rPr lang="en-US" sz="1800" dirty="0"/>
              <a:t> culture, Middle Horizon/Late Intermediate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1028-1280 </a:t>
            </a:r>
            <a:r>
              <a:rPr lang="en-US" sz="1800" b="1" dirty="0" err="1"/>
              <a:t>calBCE</a:t>
            </a:r>
            <a:r>
              <a:rPr 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70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535D533-EF6C-B248-AF77-6B04D44F4D7E}"/>
              </a:ext>
            </a:extLst>
          </p:cNvPr>
          <p:cNvGrpSpPr/>
          <p:nvPr/>
        </p:nvGrpSpPr>
        <p:grpSpPr>
          <a:xfrm>
            <a:off x="-517245" y="1370152"/>
            <a:ext cx="6837021" cy="4532935"/>
            <a:chOff x="628650" y="1462751"/>
            <a:chExt cx="4979670" cy="349242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DD497E-314D-4B45-AD3E-A0DC7A2C9CFE}"/>
                </a:ext>
              </a:extLst>
            </p:cNvPr>
            <p:cNvGrpSpPr/>
            <p:nvPr/>
          </p:nvGrpSpPr>
          <p:grpSpPr>
            <a:xfrm>
              <a:off x="628650" y="1462751"/>
              <a:ext cx="4979670" cy="3492426"/>
              <a:chOff x="628650" y="1462751"/>
              <a:chExt cx="4387118" cy="321084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9918E9C-DDF9-5447-89D1-F5D5B45D5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420" r="50879" b="65761"/>
              <a:stretch/>
            </p:blipFill>
            <p:spPr>
              <a:xfrm>
                <a:off x="628650" y="1462751"/>
                <a:ext cx="4313740" cy="3210849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38C72F0-BAEB-744D-93BF-F0B34C38D9D6}"/>
                  </a:ext>
                </a:extLst>
              </p:cNvPr>
              <p:cNvSpPr/>
              <p:nvPr/>
            </p:nvSpPr>
            <p:spPr>
              <a:xfrm>
                <a:off x="4643234" y="3115733"/>
                <a:ext cx="299156" cy="491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A68020-41FB-4445-BDD3-3D9DCE483925}"/>
                  </a:ext>
                </a:extLst>
              </p:cNvPr>
              <p:cNvSpPr/>
              <p:nvPr/>
            </p:nvSpPr>
            <p:spPr>
              <a:xfrm>
                <a:off x="4716612" y="3756378"/>
                <a:ext cx="299156" cy="491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0A29D-3568-0740-96B1-44670E595359}"/>
                  </a:ext>
                </a:extLst>
              </p:cNvPr>
              <p:cNvSpPr/>
              <p:nvPr/>
            </p:nvSpPr>
            <p:spPr>
              <a:xfrm>
                <a:off x="4716612" y="1477852"/>
                <a:ext cx="299156" cy="491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8BBD1E-32CC-534F-A257-2B987E427269}"/>
                  </a:ext>
                </a:extLst>
              </p:cNvPr>
              <p:cNvSpPr/>
              <p:nvPr/>
            </p:nvSpPr>
            <p:spPr>
              <a:xfrm>
                <a:off x="1070301" y="1462751"/>
                <a:ext cx="299156" cy="491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7AF3A5-2FF2-634E-BBF5-7238440CC9DA}"/>
                </a:ext>
              </a:extLst>
            </p:cNvPr>
            <p:cNvSpPr/>
            <p:nvPr/>
          </p:nvSpPr>
          <p:spPr>
            <a:xfrm>
              <a:off x="3958532" y="3182320"/>
              <a:ext cx="464575" cy="233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CEF521-8394-2C46-9A74-BBE14F16B2CE}"/>
                </a:ext>
              </a:extLst>
            </p:cNvPr>
            <p:cNvSpPr/>
            <p:nvPr/>
          </p:nvSpPr>
          <p:spPr>
            <a:xfrm>
              <a:off x="4423107" y="3301139"/>
              <a:ext cx="762362" cy="141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8B13D37-4D02-E14E-9965-923D1CA8C4EB}"/>
              </a:ext>
            </a:extLst>
          </p:cNvPr>
          <p:cNvSpPr txBox="1"/>
          <p:nvPr/>
        </p:nvSpPr>
        <p:spPr>
          <a:xfrm>
            <a:off x="6319776" y="1828800"/>
            <a:ext cx="24241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Unrooted, </a:t>
            </a:r>
            <a:r>
              <a:rPr lang="en-US" sz="1800" b="1" dirty="0"/>
              <a:t>radial</a:t>
            </a:r>
            <a:r>
              <a:rPr lang="en-US" sz="1800" dirty="0"/>
              <a:t> tree of the MTBC (</a:t>
            </a:r>
            <a:r>
              <a:rPr lang="en-US" sz="1800" i="1" dirty="0"/>
              <a:t>Mycobacterium tuberculosis </a:t>
            </a:r>
            <a:r>
              <a:rPr lang="en-US" sz="1800" dirty="0"/>
              <a:t>complex)</a:t>
            </a:r>
          </a:p>
          <a:p>
            <a:endParaRPr lang="en-US" sz="1800" dirty="0"/>
          </a:p>
          <a:p>
            <a:r>
              <a:rPr lang="en-US" sz="1800" dirty="0"/>
              <a:t>Human-adapted strains colored based on membership in 7 lineages</a:t>
            </a:r>
          </a:p>
          <a:p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000C8A5-FCF7-2D4C-9C7F-4908F0C4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</p:spPr>
        <p:txBody>
          <a:bodyPr>
            <a:normAutofit/>
          </a:bodyPr>
          <a:lstStyle/>
          <a:p>
            <a:r>
              <a:rPr lang="en-US" sz="3100" dirty="0"/>
              <a:t>Case Study 1: </a:t>
            </a:r>
            <a:r>
              <a:rPr lang="en-US" sz="3100" i="1" dirty="0"/>
              <a:t>Mycobacterium Tuberculosis </a:t>
            </a:r>
            <a:r>
              <a:rPr lang="en-US" sz="3100" dirty="0"/>
              <a:t>in the Americas pre-contact</a:t>
            </a:r>
          </a:p>
        </p:txBody>
      </p:sp>
    </p:spTree>
    <p:extLst>
      <p:ext uri="{BB962C8B-B14F-4D97-AF65-F5344CB8AC3E}">
        <p14:creationId xmlns:p14="http://schemas.microsoft.com/office/powerpoint/2010/main" val="3337844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BDD497E-314D-4B45-AD3E-A0DC7A2C9CFE}"/>
              </a:ext>
            </a:extLst>
          </p:cNvPr>
          <p:cNvGrpSpPr/>
          <p:nvPr/>
        </p:nvGrpSpPr>
        <p:grpSpPr>
          <a:xfrm>
            <a:off x="-517245" y="1370152"/>
            <a:ext cx="6837021" cy="4532935"/>
            <a:chOff x="628650" y="1462751"/>
            <a:chExt cx="4387118" cy="32108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918E9C-DDF9-5447-89D1-F5D5B45D5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20" r="50879" b="65761"/>
            <a:stretch/>
          </p:blipFill>
          <p:spPr>
            <a:xfrm>
              <a:off x="628650" y="1462751"/>
              <a:ext cx="4313740" cy="321084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8C72F0-BAEB-744D-93BF-F0B34C38D9D6}"/>
                </a:ext>
              </a:extLst>
            </p:cNvPr>
            <p:cNvSpPr/>
            <p:nvPr/>
          </p:nvSpPr>
          <p:spPr>
            <a:xfrm>
              <a:off x="4643234" y="3115733"/>
              <a:ext cx="299156" cy="49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A68020-41FB-4445-BDD3-3D9DCE483925}"/>
                </a:ext>
              </a:extLst>
            </p:cNvPr>
            <p:cNvSpPr/>
            <p:nvPr/>
          </p:nvSpPr>
          <p:spPr>
            <a:xfrm>
              <a:off x="4716612" y="3756378"/>
              <a:ext cx="299156" cy="49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30A29D-3568-0740-96B1-44670E595359}"/>
                </a:ext>
              </a:extLst>
            </p:cNvPr>
            <p:cNvSpPr/>
            <p:nvPr/>
          </p:nvSpPr>
          <p:spPr>
            <a:xfrm>
              <a:off x="4716612" y="1477852"/>
              <a:ext cx="299156" cy="49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8BBD1E-32CC-534F-A257-2B987E427269}"/>
                </a:ext>
              </a:extLst>
            </p:cNvPr>
            <p:cNvSpPr/>
            <p:nvPr/>
          </p:nvSpPr>
          <p:spPr>
            <a:xfrm>
              <a:off x="1070301" y="1462751"/>
              <a:ext cx="299156" cy="49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CAF09A8-3F48-6343-8833-C4ED51D9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</p:spPr>
        <p:txBody>
          <a:bodyPr>
            <a:normAutofit/>
          </a:bodyPr>
          <a:lstStyle/>
          <a:p>
            <a:r>
              <a:rPr lang="en-US" sz="3100" dirty="0"/>
              <a:t>Case Study 1: </a:t>
            </a:r>
            <a:r>
              <a:rPr lang="en-US" sz="3100" i="1" dirty="0"/>
              <a:t>Mycobacterium Tuberculosis </a:t>
            </a:r>
            <a:r>
              <a:rPr lang="en-US" sz="3100" dirty="0"/>
              <a:t>in the Americas pre-contact</a:t>
            </a:r>
          </a:p>
        </p:txBody>
      </p:sp>
    </p:spTree>
    <p:extLst>
      <p:ext uri="{BB962C8B-B14F-4D97-AF65-F5344CB8AC3E}">
        <p14:creationId xmlns:p14="http://schemas.microsoft.com/office/powerpoint/2010/main" val="1365541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05930E-EA74-F84D-976C-B7485AF91250}"/>
              </a:ext>
            </a:extLst>
          </p:cNvPr>
          <p:cNvSpPr txBox="1"/>
          <p:nvPr/>
        </p:nvSpPr>
        <p:spPr>
          <a:xfrm>
            <a:off x="764116" y="4911634"/>
            <a:ext cx="75332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Reconstructing relationships between pathogen strains can illuminate important </a:t>
            </a:r>
            <a:r>
              <a:rPr lang="en-US" sz="1800" b="1" dirty="0"/>
              <a:t>evolutionary events </a:t>
            </a:r>
            <a:r>
              <a:rPr lang="en-US" sz="1800" dirty="0"/>
              <a:t>in the history of human pathogens </a:t>
            </a:r>
          </a:p>
          <a:p>
            <a:r>
              <a:rPr lang="en-US" sz="1800" dirty="0"/>
              <a:t>(e.g. zoonoses).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48D49E-9171-B04E-941C-6850698BEEC5}"/>
              </a:ext>
            </a:extLst>
          </p:cNvPr>
          <p:cNvGrpSpPr/>
          <p:nvPr/>
        </p:nvGrpSpPr>
        <p:grpSpPr>
          <a:xfrm>
            <a:off x="628650" y="1121004"/>
            <a:ext cx="6137205" cy="3790630"/>
            <a:chOff x="608152" y="1563248"/>
            <a:chExt cx="4868809" cy="32108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918E9C-DDF9-5447-89D1-F5D5B45D5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335" t="6420" b="65761"/>
            <a:stretch/>
          </p:blipFill>
          <p:spPr>
            <a:xfrm>
              <a:off x="764117" y="1563248"/>
              <a:ext cx="4712844" cy="321084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F3E412-2D84-6445-91C4-60DD8BFDBB65}"/>
                </a:ext>
              </a:extLst>
            </p:cNvPr>
            <p:cNvSpPr/>
            <p:nvPr/>
          </p:nvSpPr>
          <p:spPr>
            <a:xfrm>
              <a:off x="628650" y="1660307"/>
              <a:ext cx="518832" cy="311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A87C50-9FC2-3A48-A0E7-4B49C5404759}"/>
                </a:ext>
              </a:extLst>
            </p:cNvPr>
            <p:cNvSpPr/>
            <p:nvPr/>
          </p:nvSpPr>
          <p:spPr>
            <a:xfrm rot="4780079">
              <a:off x="504700" y="2650837"/>
              <a:ext cx="518832" cy="311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7A23DE3-2D37-144C-BA68-0BF1181F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</p:spPr>
        <p:txBody>
          <a:bodyPr>
            <a:normAutofit/>
          </a:bodyPr>
          <a:lstStyle/>
          <a:p>
            <a:r>
              <a:rPr lang="en-US" sz="3100" dirty="0"/>
              <a:t>Case Study 1: </a:t>
            </a:r>
            <a:r>
              <a:rPr lang="en-US" sz="3100" i="1" dirty="0"/>
              <a:t>Mycobacterium Tuberculosis </a:t>
            </a:r>
            <a:r>
              <a:rPr lang="en-US" sz="3100" dirty="0"/>
              <a:t>in the Americas pre-contact</a:t>
            </a:r>
          </a:p>
        </p:txBody>
      </p:sp>
    </p:spTree>
    <p:extLst>
      <p:ext uri="{BB962C8B-B14F-4D97-AF65-F5344CB8AC3E}">
        <p14:creationId xmlns:p14="http://schemas.microsoft.com/office/powerpoint/2010/main" val="254257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51A7-936E-A846-B86A-A5B53850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96A38-09E8-6144-B63A-626F5EC77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935" y="4579373"/>
            <a:ext cx="3608420" cy="1364227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1800" b="1" dirty="0"/>
              <a:t>Megan Michel</a:t>
            </a:r>
          </a:p>
          <a:p>
            <a:pPr marL="114300" indent="0">
              <a:buNone/>
            </a:pPr>
            <a:r>
              <a:rPr lang="en-US" sz="1800" b="1" dirty="0"/>
              <a:t>PhD Student- </a:t>
            </a:r>
            <a:r>
              <a:rPr lang="en-US" sz="1800" dirty="0"/>
              <a:t>Computational </a:t>
            </a:r>
            <a:r>
              <a:rPr lang="en-US" sz="1800" dirty="0" err="1"/>
              <a:t>Pathogenomics</a:t>
            </a:r>
            <a:r>
              <a:rPr lang="en-US" sz="1800" dirty="0"/>
              <a:t> group            Dept. of of </a:t>
            </a:r>
            <a:r>
              <a:rPr lang="en-US" sz="1800" dirty="0" err="1"/>
              <a:t>Archaeogenetics</a:t>
            </a:r>
            <a:r>
              <a:rPr lang="en-US" sz="1800" dirty="0"/>
              <a:t>,                       MPI-SHH/MPI-EVA</a:t>
            </a:r>
          </a:p>
          <a:p>
            <a:endParaRPr lang="en-US" sz="1800" dirty="0"/>
          </a:p>
          <a:p>
            <a:pPr marL="114300" indent="0">
              <a:buNone/>
            </a:pPr>
            <a:endParaRPr lang="en-US" sz="1800" dirty="0"/>
          </a:p>
        </p:txBody>
      </p:sp>
      <p:pic>
        <p:nvPicPr>
          <p:cNvPr id="2052" name="Picture 4" descr="Aida Andrades Valtueña">
            <a:extLst>
              <a:ext uri="{FF2B5EF4-FFF2-40B4-BE49-F238E27FC236}">
                <a16:creationId xmlns:a16="http://schemas.microsoft.com/office/drawing/2014/main" id="{3C6373DD-3EB1-0E43-8876-48ABA185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29" y="1547446"/>
            <a:ext cx="2261103" cy="30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E252B-38F6-C645-926A-A341516D6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59"/>
          <a:stretch/>
        </p:blipFill>
        <p:spPr>
          <a:xfrm>
            <a:off x="915626" y="1547446"/>
            <a:ext cx="2287806" cy="301294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E83B50-29F1-8F4F-84F8-81DDA8504DFF}"/>
              </a:ext>
            </a:extLst>
          </p:cNvPr>
          <p:cNvSpPr txBox="1">
            <a:spLocks/>
          </p:cNvSpPr>
          <p:nvPr/>
        </p:nvSpPr>
        <p:spPr>
          <a:xfrm>
            <a:off x="5169671" y="4544317"/>
            <a:ext cx="3608420" cy="136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800" b="1" dirty="0"/>
              <a:t>Aida </a:t>
            </a:r>
            <a:r>
              <a:rPr lang="en-US" sz="1800" b="1" dirty="0" err="1"/>
              <a:t>Andrades</a:t>
            </a:r>
            <a:r>
              <a:rPr lang="en-US" sz="1800" b="1" dirty="0"/>
              <a:t> </a:t>
            </a:r>
            <a:r>
              <a:rPr lang="en-US" sz="1800" b="1" dirty="0" err="1"/>
              <a:t>Valtueña</a:t>
            </a:r>
            <a:endParaRPr lang="en-US" sz="1800" b="1" dirty="0"/>
          </a:p>
          <a:p>
            <a:pPr marL="114300" indent="0">
              <a:buNone/>
            </a:pPr>
            <a:r>
              <a:rPr lang="en-US" sz="1800" b="1" dirty="0"/>
              <a:t>Post Doc-</a:t>
            </a:r>
            <a:r>
              <a:rPr lang="en-US" sz="1800" dirty="0"/>
              <a:t>Computational </a:t>
            </a:r>
            <a:r>
              <a:rPr lang="en-US" sz="1800" dirty="0" err="1"/>
              <a:t>Pathogenomics</a:t>
            </a:r>
            <a:r>
              <a:rPr lang="en-US" sz="1800" dirty="0"/>
              <a:t> group            Dept. of of </a:t>
            </a:r>
            <a:r>
              <a:rPr lang="en-US" sz="1800" dirty="0" err="1"/>
              <a:t>Archaeogenetics</a:t>
            </a:r>
            <a:r>
              <a:rPr lang="en-US" sz="1800" dirty="0"/>
              <a:t>,                       MPI-SHH/MPI-EVA</a:t>
            </a:r>
          </a:p>
          <a:p>
            <a:endParaRPr lang="en-US" sz="1800" dirty="0"/>
          </a:p>
          <a:p>
            <a:pPr marL="114300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3376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0865-321C-4644-B8C4-43A8362A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Case Study 2: How old is</a:t>
            </a:r>
            <a:r>
              <a:rPr lang="en-US" sz="3100" i="1" dirty="0"/>
              <a:t> Mycobacterium tuberculosis? </a:t>
            </a:r>
            <a:endParaRPr lang="en-US" sz="3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5930E-EA74-F84D-976C-B7485AF91250}"/>
              </a:ext>
            </a:extLst>
          </p:cNvPr>
          <p:cNvSpPr txBox="1"/>
          <p:nvPr/>
        </p:nvSpPr>
        <p:spPr>
          <a:xfrm>
            <a:off x="628650" y="5275619"/>
            <a:ext cx="7533216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b="1" dirty="0"/>
              <a:t>Question: </a:t>
            </a:r>
            <a:r>
              <a:rPr lang="en-US" sz="1700" dirty="0"/>
              <a:t>How did </a:t>
            </a:r>
            <a:r>
              <a:rPr lang="en-US" sz="1700" i="1" dirty="0"/>
              <a:t>Mycobacterium tuberculosis </a:t>
            </a:r>
            <a:r>
              <a:rPr lang="en-US" sz="1700" dirty="0"/>
              <a:t>arrive the Americas pre-contact?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24D63-4477-4F48-BB0B-05B14E06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9" t="8404" r="50649" b="76416"/>
          <a:stretch/>
        </p:blipFill>
        <p:spPr>
          <a:xfrm>
            <a:off x="4406583" y="2668151"/>
            <a:ext cx="1137074" cy="22955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492C39-CD7E-314F-81AA-004ECE496B2F}"/>
              </a:ext>
            </a:extLst>
          </p:cNvPr>
          <p:cNvGrpSpPr/>
          <p:nvPr/>
        </p:nvGrpSpPr>
        <p:grpSpPr>
          <a:xfrm>
            <a:off x="3267447" y="1678995"/>
            <a:ext cx="1314152" cy="1619002"/>
            <a:chOff x="813694" y="1873405"/>
            <a:chExt cx="1467074" cy="18957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8940BB-E4CF-374B-8931-39EF4331C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92" t="23742" r="50649" b="63152"/>
            <a:stretch/>
          </p:blipFill>
          <p:spPr>
            <a:xfrm>
              <a:off x="997689" y="1873405"/>
              <a:ext cx="1283079" cy="189570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A148E4-36AF-AE4A-903C-E810B781E02B}"/>
                </a:ext>
              </a:extLst>
            </p:cNvPr>
            <p:cNvSpPr/>
            <p:nvPr/>
          </p:nvSpPr>
          <p:spPr>
            <a:xfrm>
              <a:off x="813694" y="1873405"/>
              <a:ext cx="367990" cy="4444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ECBC098-CE3F-5647-BB73-3102351EF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3" t="8518" r="63997" b="63034"/>
          <a:stretch/>
        </p:blipFill>
        <p:spPr>
          <a:xfrm>
            <a:off x="648669" y="1578037"/>
            <a:ext cx="2618778" cy="338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7A23DE3-2D37-144C-BA68-0BF1181F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</p:spPr>
        <p:txBody>
          <a:bodyPr>
            <a:normAutofit/>
          </a:bodyPr>
          <a:lstStyle/>
          <a:p>
            <a:r>
              <a:rPr lang="en-US" sz="3100" dirty="0"/>
              <a:t>Case Study 2: How old is </a:t>
            </a:r>
            <a:r>
              <a:rPr lang="en-US" sz="3100" i="1" dirty="0"/>
              <a:t>Mycobacterium tuberculosis?</a:t>
            </a:r>
            <a:endParaRPr lang="en-US" sz="3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611F9-0BA5-FA45-8F96-6194756A040D}"/>
              </a:ext>
            </a:extLst>
          </p:cNvPr>
          <p:cNvSpPr txBox="1"/>
          <p:nvPr/>
        </p:nvSpPr>
        <p:spPr>
          <a:xfrm>
            <a:off x="628650" y="4063740"/>
            <a:ext cx="76488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Trebuchet MS" panose="020B0703020202090204" pitchFamily="34" charset="0"/>
              </a:rPr>
              <a:t>Molecular clock- </a:t>
            </a:r>
            <a:r>
              <a:rPr lang="en-US" sz="1800" dirty="0">
                <a:latin typeface="Trebuchet MS" panose="020B0703020202090204" pitchFamily="34" charset="0"/>
              </a:rPr>
              <a:t>hypothesis/assumption that </a:t>
            </a:r>
            <a:r>
              <a:rPr lang="en-US" sz="1800" b="1" dirty="0">
                <a:latin typeface="Trebuchet MS" panose="020B0703020202090204" pitchFamily="34" charset="0"/>
              </a:rPr>
              <a:t>mutations accumulate at regular rates</a:t>
            </a:r>
            <a:r>
              <a:rPr lang="en-US" sz="1800" dirty="0">
                <a:latin typeface="Trebuchet MS" panose="020B0703020202090204" pitchFamily="34" charset="0"/>
              </a:rPr>
              <a:t> along branches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Trebuchet MS" panose="020B0703020202090204" pitchFamily="34" charset="0"/>
              </a:rPr>
              <a:t>SO: Genetic distances </a:t>
            </a:r>
            <a:r>
              <a:rPr lang="en-US" sz="1800" dirty="0">
                <a:latin typeface="Trebuchet MS" panose="020B0703020202090204" pitchFamily="34" charset="0"/>
              </a:rPr>
              <a:t>are proportional to the </a:t>
            </a:r>
            <a:r>
              <a:rPr lang="en-US" sz="1800" b="1" dirty="0">
                <a:latin typeface="Trebuchet MS" panose="020B0703020202090204" pitchFamily="34" charset="0"/>
              </a:rPr>
              <a:t>time since divergence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Trebuchet MS" panose="020B0703020202090204" pitchFamily="34" charset="0"/>
              </a:rPr>
              <a:t>PROBLEM: </a:t>
            </a:r>
            <a:r>
              <a:rPr lang="en-US" sz="1800" dirty="0">
                <a:latin typeface="Trebuchet MS" panose="020B0703020202090204" pitchFamily="34" charset="0"/>
              </a:rPr>
              <a:t>Accurate </a:t>
            </a:r>
            <a:r>
              <a:rPr lang="en-US" sz="1800" b="1" dirty="0">
                <a:latin typeface="Trebuchet MS" panose="020B0703020202090204" pitchFamily="34" charset="0"/>
              </a:rPr>
              <a:t>estimates of mutation rates</a:t>
            </a:r>
            <a:r>
              <a:rPr lang="en-US" sz="1800" dirty="0">
                <a:latin typeface="Trebuchet MS" panose="020B0703020202090204" pitchFamily="34" charset="0"/>
              </a:rPr>
              <a:t> needed for divergence estimation</a:t>
            </a:r>
          </a:p>
          <a:p>
            <a:endParaRPr lang="en-US" sz="1800" dirty="0">
              <a:latin typeface="Trebuchet MS" panose="020B070302020209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9D5B4FB-7934-D141-8B33-D7A9DF034719}"/>
              </a:ext>
            </a:extLst>
          </p:cNvPr>
          <p:cNvGrpSpPr/>
          <p:nvPr/>
        </p:nvGrpSpPr>
        <p:grpSpPr>
          <a:xfrm>
            <a:off x="2532185" y="1328468"/>
            <a:ext cx="4110155" cy="2786332"/>
            <a:chOff x="628650" y="1462751"/>
            <a:chExt cx="4387118" cy="321084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959D878-65D2-8048-B928-E242E543E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420" r="50879" b="65761"/>
            <a:stretch/>
          </p:blipFill>
          <p:spPr>
            <a:xfrm>
              <a:off x="628650" y="1462751"/>
              <a:ext cx="4313740" cy="3210849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760DA-F7A6-9646-B73C-3D50DD7D1CA4}"/>
                </a:ext>
              </a:extLst>
            </p:cNvPr>
            <p:cNvSpPr/>
            <p:nvPr/>
          </p:nvSpPr>
          <p:spPr>
            <a:xfrm>
              <a:off x="4643234" y="3115733"/>
              <a:ext cx="299156" cy="49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1E673E8-469A-864B-92AA-9E0B4DB74BE0}"/>
                </a:ext>
              </a:extLst>
            </p:cNvPr>
            <p:cNvSpPr/>
            <p:nvPr/>
          </p:nvSpPr>
          <p:spPr>
            <a:xfrm>
              <a:off x="4716612" y="3756378"/>
              <a:ext cx="299156" cy="49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28E8A8-A2F6-7940-8E54-50362464390B}"/>
                </a:ext>
              </a:extLst>
            </p:cNvPr>
            <p:cNvSpPr/>
            <p:nvPr/>
          </p:nvSpPr>
          <p:spPr>
            <a:xfrm>
              <a:off x="4716612" y="1477852"/>
              <a:ext cx="299156" cy="49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19580A-92EE-B44E-A38E-6F5DFC099C77}"/>
                </a:ext>
              </a:extLst>
            </p:cNvPr>
            <p:cNvSpPr/>
            <p:nvPr/>
          </p:nvSpPr>
          <p:spPr>
            <a:xfrm>
              <a:off x="1070301" y="1462751"/>
              <a:ext cx="299156" cy="4910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98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7A23DE3-2D37-144C-BA68-0BF1181F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</p:spPr>
        <p:txBody>
          <a:bodyPr>
            <a:normAutofit/>
          </a:bodyPr>
          <a:lstStyle/>
          <a:p>
            <a:r>
              <a:rPr lang="en-US" sz="3100" dirty="0"/>
              <a:t>Case Study 2: How old is </a:t>
            </a:r>
            <a:r>
              <a:rPr lang="en-US" sz="3100" i="1" dirty="0"/>
              <a:t>Mycobacterium Tuberculosis?</a:t>
            </a:r>
            <a:endParaRPr lang="en-US" sz="3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611F9-0BA5-FA45-8F96-6194756A040D}"/>
              </a:ext>
            </a:extLst>
          </p:cNvPr>
          <p:cNvSpPr txBox="1"/>
          <p:nvPr/>
        </p:nvSpPr>
        <p:spPr>
          <a:xfrm>
            <a:off x="628650" y="1571617"/>
            <a:ext cx="7648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Trebuchet MS" panose="020B0703020202090204" pitchFamily="34" charset="0"/>
              </a:rPr>
              <a:t>PROBLEM: </a:t>
            </a:r>
            <a:r>
              <a:rPr lang="en-US" sz="1800" dirty="0">
                <a:latin typeface="Trebuchet MS" panose="020B0703020202090204" pitchFamily="34" charset="0"/>
              </a:rPr>
              <a:t>Accurate </a:t>
            </a:r>
            <a:r>
              <a:rPr lang="en-US" sz="1800" b="1" dirty="0">
                <a:latin typeface="Trebuchet MS" panose="020B0703020202090204" pitchFamily="34" charset="0"/>
              </a:rPr>
              <a:t>estimates of mutation rates</a:t>
            </a:r>
            <a:r>
              <a:rPr lang="en-US" sz="1800" dirty="0">
                <a:latin typeface="Trebuchet MS" panose="020B0703020202090204" pitchFamily="34" charset="0"/>
              </a:rPr>
              <a:t> needed for divergence estimation</a:t>
            </a:r>
          </a:p>
          <a:p>
            <a:endParaRPr lang="en-US" sz="1800" dirty="0">
              <a:latin typeface="Trebuchet MS" panose="020B070302020209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1D09AF-DBA2-7B44-905F-8187B6F4A8B9}"/>
                  </a:ext>
                </a:extLst>
              </p:cNvPr>
              <p:cNvSpPr txBox="1"/>
              <p:nvPr/>
            </p:nvSpPr>
            <p:spPr>
              <a:xfrm>
                <a:off x="866517" y="5300265"/>
                <a:ext cx="2943762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𝑘𝑖𝑙𝑜𝑚𝑒𝑡𝑒𝑟𝑠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𝑻𝒊𝒎𝒆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𝒉𝒐𝒖𝒓𝒔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1D09AF-DBA2-7B44-905F-8187B6F4A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7" y="5300265"/>
                <a:ext cx="2943762" cy="540917"/>
              </a:xfrm>
              <a:prstGeom prst="rect">
                <a:avLst/>
              </a:prstGeom>
              <a:blipFill>
                <a:blip r:embed="rId2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 descr="High-mileage cars: should you buy one? | Auto Express">
            <a:extLst>
              <a:ext uri="{FF2B5EF4-FFF2-40B4-BE49-F238E27FC236}">
                <a16:creationId xmlns:a16="http://schemas.microsoft.com/office/drawing/2014/main" id="{644C9505-C4A1-CF4B-AB93-8729AA832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7" y="3429000"/>
            <a:ext cx="3088246" cy="172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hape 179">
            <a:extLst>
              <a:ext uri="{FF2B5EF4-FFF2-40B4-BE49-F238E27FC236}">
                <a16:creationId xmlns:a16="http://schemas.microsoft.com/office/drawing/2014/main" id="{355904D7-ABB7-164B-AEC0-186767752D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-4799" r="63277"/>
          <a:stretch/>
        </p:blipFill>
        <p:spPr>
          <a:xfrm>
            <a:off x="5189238" y="3099986"/>
            <a:ext cx="2423819" cy="177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89">
            <a:extLst>
              <a:ext uri="{FF2B5EF4-FFF2-40B4-BE49-F238E27FC236}">
                <a16:creationId xmlns:a16="http://schemas.microsoft.com/office/drawing/2014/main" id="{4A88AD74-F593-5545-BE90-6AFB88B543CD}"/>
              </a:ext>
            </a:extLst>
          </p:cNvPr>
          <p:cNvSpPr/>
          <p:nvPr/>
        </p:nvSpPr>
        <p:spPr>
          <a:xfrm>
            <a:off x="5790469" y="4871509"/>
            <a:ext cx="1190047" cy="5767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190">
            <a:extLst>
              <a:ext uri="{FF2B5EF4-FFF2-40B4-BE49-F238E27FC236}">
                <a16:creationId xmlns:a16="http://schemas.microsoft.com/office/drawing/2014/main" id="{F258CBFE-1428-804F-BFD3-3F4EF16B1A78}"/>
              </a:ext>
            </a:extLst>
          </p:cNvPr>
          <p:cNvSpPr txBox="1"/>
          <p:nvPr/>
        </p:nvSpPr>
        <p:spPr>
          <a:xfrm>
            <a:off x="5790468" y="4863478"/>
            <a:ext cx="1190047" cy="155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solidFill>
                  <a:srgbClr val="FF0000"/>
                </a:solidFill>
              </a:rPr>
              <a:t>Branch length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D1D141-1C72-8F40-808A-03C370E6ACA9}"/>
                  </a:ext>
                </a:extLst>
              </p:cNvPr>
              <p:cNvSpPr txBox="1"/>
              <p:nvPr/>
            </p:nvSpPr>
            <p:spPr>
              <a:xfrm>
                <a:off x="4650484" y="5350655"/>
                <a:ext cx="2943762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𝑚𝑢𝑡𝑎𝑡𝑖𝑜𝑛𝑠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𝑻𝒊𝒎𝒆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𝒚𝒆𝒂𝒓𝒔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D1D141-1C72-8F40-808A-03C370E6A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84" y="5350655"/>
                <a:ext cx="2943762" cy="540917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40B2F87-9146-3542-B710-FB3F1D1B8022}"/>
              </a:ext>
            </a:extLst>
          </p:cNvPr>
          <p:cNvSpPr txBox="1"/>
          <p:nvPr/>
        </p:nvSpPr>
        <p:spPr>
          <a:xfrm>
            <a:off x="727130" y="2648835"/>
            <a:ext cx="3227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rebuchet MS" panose="020B0703020202090204" pitchFamily="34" charset="0"/>
              </a:rPr>
              <a:t>Example: How long does it take to drive from Berlin to Leipzig?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4D223C-7262-2842-9276-FBDE9F891AA7}"/>
              </a:ext>
            </a:extLst>
          </p:cNvPr>
          <p:cNvSpPr txBox="1"/>
          <p:nvPr/>
        </p:nvSpPr>
        <p:spPr>
          <a:xfrm>
            <a:off x="4508548" y="2646496"/>
            <a:ext cx="3227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rebuchet MS" panose="020B0703020202090204" pitchFamily="34" charset="0"/>
              </a:rPr>
              <a:t>Example: When did lineages A and B diverge? </a:t>
            </a:r>
          </a:p>
        </p:txBody>
      </p:sp>
    </p:spTree>
    <p:extLst>
      <p:ext uri="{BB962C8B-B14F-4D97-AF65-F5344CB8AC3E}">
        <p14:creationId xmlns:p14="http://schemas.microsoft.com/office/powerpoint/2010/main" val="955039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7A23DE3-2D37-144C-BA68-0BF1181F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</p:spPr>
        <p:txBody>
          <a:bodyPr>
            <a:normAutofit/>
          </a:bodyPr>
          <a:lstStyle/>
          <a:p>
            <a:r>
              <a:rPr lang="en-US" sz="3100" dirty="0"/>
              <a:t>Case Study 2: How old is </a:t>
            </a:r>
            <a:r>
              <a:rPr lang="en-US" sz="3100" i="1" dirty="0"/>
              <a:t>Mycobacterium Tuberculosis?</a:t>
            </a:r>
            <a:endParaRPr lang="en-US" sz="3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611F9-0BA5-FA45-8F96-6194756A040D}"/>
              </a:ext>
            </a:extLst>
          </p:cNvPr>
          <p:cNvSpPr txBox="1"/>
          <p:nvPr/>
        </p:nvSpPr>
        <p:spPr>
          <a:xfrm>
            <a:off x="628650" y="1571617"/>
            <a:ext cx="7648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Trebuchet MS" panose="020B0703020202090204" pitchFamily="34" charset="0"/>
              </a:rPr>
              <a:t>PROBLEM: </a:t>
            </a:r>
            <a:r>
              <a:rPr lang="en-US" sz="1800" dirty="0">
                <a:latin typeface="Trebuchet MS" panose="020B0703020202090204" pitchFamily="34" charset="0"/>
              </a:rPr>
              <a:t>Accurate </a:t>
            </a:r>
            <a:r>
              <a:rPr lang="en-US" sz="1800" b="1" dirty="0">
                <a:latin typeface="Trebuchet MS" panose="020B0703020202090204" pitchFamily="34" charset="0"/>
              </a:rPr>
              <a:t>estimates of mutation rates</a:t>
            </a:r>
            <a:r>
              <a:rPr lang="en-US" sz="1800" dirty="0">
                <a:latin typeface="Trebuchet MS" panose="020B0703020202090204" pitchFamily="34" charset="0"/>
              </a:rPr>
              <a:t> needed for divergence estimation</a:t>
            </a:r>
          </a:p>
          <a:p>
            <a:endParaRPr lang="en-US" sz="1800" dirty="0">
              <a:latin typeface="Trebuchet MS" panose="020B070302020209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1D09AF-DBA2-7B44-905F-8187B6F4A8B9}"/>
                  </a:ext>
                </a:extLst>
              </p:cNvPr>
              <p:cNvSpPr txBox="1"/>
              <p:nvPr/>
            </p:nvSpPr>
            <p:spPr>
              <a:xfrm>
                <a:off x="775043" y="5253311"/>
                <a:ext cx="2943762" cy="540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𝑹𝒂𝒕𝒆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𝑘𝑖𝑙𝑜𝑚𝑒𝑡𝑒𝑟𝑠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𝑻𝒊𝒎𝒆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𝒉𝒐𝒖𝒓𝒔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1D09AF-DBA2-7B44-905F-8187B6F4A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3" y="5253311"/>
                <a:ext cx="2943762" cy="540917"/>
              </a:xfrm>
              <a:prstGeom prst="rect">
                <a:avLst/>
              </a:prstGeom>
              <a:blipFill>
                <a:blip r:embed="rId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Shape 179">
            <a:extLst>
              <a:ext uri="{FF2B5EF4-FFF2-40B4-BE49-F238E27FC236}">
                <a16:creationId xmlns:a16="http://schemas.microsoft.com/office/drawing/2014/main" id="{355904D7-ABB7-164B-AEC0-186767752D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-4799" r="63277"/>
          <a:stretch/>
        </p:blipFill>
        <p:spPr>
          <a:xfrm>
            <a:off x="5189238" y="3099986"/>
            <a:ext cx="2423819" cy="177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89">
            <a:extLst>
              <a:ext uri="{FF2B5EF4-FFF2-40B4-BE49-F238E27FC236}">
                <a16:creationId xmlns:a16="http://schemas.microsoft.com/office/drawing/2014/main" id="{4A88AD74-F593-5545-BE90-6AFB88B543CD}"/>
              </a:ext>
            </a:extLst>
          </p:cNvPr>
          <p:cNvSpPr/>
          <p:nvPr/>
        </p:nvSpPr>
        <p:spPr>
          <a:xfrm>
            <a:off x="5790469" y="4871509"/>
            <a:ext cx="1190047" cy="5767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190">
            <a:extLst>
              <a:ext uri="{FF2B5EF4-FFF2-40B4-BE49-F238E27FC236}">
                <a16:creationId xmlns:a16="http://schemas.microsoft.com/office/drawing/2014/main" id="{F258CBFE-1428-804F-BFD3-3F4EF16B1A78}"/>
              </a:ext>
            </a:extLst>
          </p:cNvPr>
          <p:cNvSpPr txBox="1"/>
          <p:nvPr/>
        </p:nvSpPr>
        <p:spPr>
          <a:xfrm>
            <a:off x="5790468" y="4863478"/>
            <a:ext cx="1190047" cy="155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solidFill>
                  <a:srgbClr val="FF0000"/>
                </a:solidFill>
              </a:rPr>
              <a:t>Branch length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0B2F87-9146-3542-B710-FB3F1D1B8022}"/>
              </a:ext>
            </a:extLst>
          </p:cNvPr>
          <p:cNvSpPr txBox="1"/>
          <p:nvPr/>
        </p:nvSpPr>
        <p:spPr>
          <a:xfrm>
            <a:off x="727130" y="2648835"/>
            <a:ext cx="3227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rebuchet MS" panose="020B0703020202090204" pitchFamily="34" charset="0"/>
              </a:rPr>
              <a:t>Example: How long does it take to drive from Berlin to Leipzig?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4D223C-7262-2842-9276-FBDE9F891AA7}"/>
              </a:ext>
            </a:extLst>
          </p:cNvPr>
          <p:cNvSpPr txBox="1"/>
          <p:nvPr/>
        </p:nvSpPr>
        <p:spPr>
          <a:xfrm>
            <a:off x="4508548" y="2646496"/>
            <a:ext cx="3227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rebuchet MS" panose="020B0703020202090204" pitchFamily="34" charset="0"/>
              </a:rPr>
              <a:t>Example: When did lineages A and B diverge?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16D9D4-8256-ED4C-8151-563DEBF2B85D}"/>
              </a:ext>
            </a:extLst>
          </p:cNvPr>
          <p:cNvCxnSpPr/>
          <p:nvPr/>
        </p:nvCxnSpPr>
        <p:spPr>
          <a:xfrm>
            <a:off x="2325683" y="3312450"/>
            <a:ext cx="0" cy="590843"/>
          </a:xfrm>
          <a:prstGeom prst="line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3404E0-A092-EF42-BF01-8D189F1D3335}"/>
              </a:ext>
            </a:extLst>
          </p:cNvPr>
          <p:cNvSpPr txBox="1"/>
          <p:nvPr/>
        </p:nvSpPr>
        <p:spPr>
          <a:xfrm>
            <a:off x="775043" y="4040512"/>
            <a:ext cx="3598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</a:rPr>
              <a:t>If we know that our driver stopped for gas after 100 km at 1 pm, we can estimate their average speed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0F9E4D-F109-EB4B-A3A9-FFBA4DD2C900}"/>
              </a:ext>
            </a:extLst>
          </p:cNvPr>
          <p:cNvCxnSpPr/>
          <p:nvPr/>
        </p:nvCxnSpPr>
        <p:spPr>
          <a:xfrm flipV="1">
            <a:off x="6770451" y="3534383"/>
            <a:ext cx="0" cy="1686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7DDE94-89FF-124D-AF6B-857B81522AF0}"/>
              </a:ext>
            </a:extLst>
          </p:cNvPr>
          <p:cNvCxnSpPr>
            <a:cxnSpLocks/>
          </p:cNvCxnSpPr>
          <p:nvPr/>
        </p:nvCxnSpPr>
        <p:spPr>
          <a:xfrm flipV="1">
            <a:off x="6763264" y="3530368"/>
            <a:ext cx="7690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CCE62E-1371-EE48-88B0-1B84937798CA}"/>
              </a:ext>
            </a:extLst>
          </p:cNvPr>
          <p:cNvSpPr txBox="1"/>
          <p:nvPr/>
        </p:nvSpPr>
        <p:spPr>
          <a:xfrm>
            <a:off x="6801715" y="3399563"/>
            <a:ext cx="967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rebuchet MS" panose="020B0703020202090204" pitchFamily="34" charset="0"/>
              </a:rPr>
              <a:t>Ancient</a:t>
            </a:r>
          </a:p>
        </p:txBody>
      </p:sp>
    </p:spTree>
    <p:extLst>
      <p:ext uri="{BB962C8B-B14F-4D97-AF65-F5344CB8AC3E}">
        <p14:creationId xmlns:p14="http://schemas.microsoft.com/office/powerpoint/2010/main" val="254999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0865-321C-4644-B8C4-43A8362A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Case Study 3: </a:t>
            </a:r>
            <a:r>
              <a:rPr lang="en-US" sz="3100" i="1" dirty="0"/>
              <a:t>Yersinia pestis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F7AE63-5F5D-0C4F-AAB7-D46ED91255F4}"/>
              </a:ext>
            </a:extLst>
          </p:cNvPr>
          <p:cNvGrpSpPr/>
          <p:nvPr/>
        </p:nvGrpSpPr>
        <p:grpSpPr>
          <a:xfrm>
            <a:off x="762462" y="1024312"/>
            <a:ext cx="7619075" cy="4809376"/>
            <a:chOff x="896275" y="1412358"/>
            <a:chExt cx="6301967" cy="376214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DA6F82-B35C-C742-91EA-42AD02384C4F}"/>
                </a:ext>
              </a:extLst>
            </p:cNvPr>
            <p:cNvGrpSpPr/>
            <p:nvPr/>
          </p:nvGrpSpPr>
          <p:grpSpPr>
            <a:xfrm>
              <a:off x="897666" y="1724068"/>
              <a:ext cx="5067451" cy="3409863"/>
              <a:chOff x="3369018" y="1062319"/>
              <a:chExt cx="5067451" cy="340986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4991701-D6AC-8449-B661-7CAAE86CB0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4584" t="7059" r="5946" b="66863"/>
              <a:stretch/>
            </p:blipFill>
            <p:spPr>
              <a:xfrm>
                <a:off x="3799267" y="1062319"/>
                <a:ext cx="4528279" cy="317350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3886B9-D52C-0C46-A569-0EA4B1EEC729}"/>
                  </a:ext>
                </a:extLst>
              </p:cNvPr>
              <p:cNvSpPr/>
              <p:nvPr/>
            </p:nvSpPr>
            <p:spPr>
              <a:xfrm>
                <a:off x="3369018" y="3519951"/>
                <a:ext cx="1279894" cy="820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89BC1BA-6734-EC4C-AB39-73B1C01A245D}"/>
                  </a:ext>
                </a:extLst>
              </p:cNvPr>
              <p:cNvSpPr/>
              <p:nvPr/>
            </p:nvSpPr>
            <p:spPr>
              <a:xfrm>
                <a:off x="6134544" y="3519951"/>
                <a:ext cx="1534617" cy="820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1BEBFA-EB09-E84F-AD75-BE939D3CA946}"/>
                  </a:ext>
                </a:extLst>
              </p:cNvPr>
              <p:cNvSpPr/>
              <p:nvPr/>
            </p:nvSpPr>
            <p:spPr>
              <a:xfrm>
                <a:off x="6901852" y="3651912"/>
                <a:ext cx="1534617" cy="820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EAD543-1D2A-EC49-96BA-0E8B40A88CCC}"/>
                  </a:ext>
                </a:extLst>
              </p:cNvPr>
              <p:cNvSpPr/>
              <p:nvPr/>
            </p:nvSpPr>
            <p:spPr>
              <a:xfrm>
                <a:off x="3611463" y="2351085"/>
                <a:ext cx="1534617" cy="820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098" name="Picture 2" descr="Justinian I">
              <a:extLst>
                <a:ext uri="{FF2B5EF4-FFF2-40B4-BE49-F238E27FC236}">
                  <a16:creationId xmlns:a16="http://schemas.microsoft.com/office/drawing/2014/main" id="{52840C58-C2B0-734E-A534-F704388C45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92" r="14013"/>
            <a:stretch/>
          </p:blipFill>
          <p:spPr bwMode="auto">
            <a:xfrm>
              <a:off x="947766" y="4285222"/>
              <a:ext cx="1126166" cy="877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BC2FF7-E95B-A84A-A4FF-93AD1392CB13}"/>
                </a:ext>
              </a:extLst>
            </p:cNvPr>
            <p:cNvSpPr/>
            <p:nvPr/>
          </p:nvSpPr>
          <p:spPr>
            <a:xfrm>
              <a:off x="896275" y="4989837"/>
              <a:ext cx="1525418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85000"/>
                    </a:schemeClr>
                  </a:solidFill>
                </a:rPr>
                <a:t>https://</a:t>
              </a:r>
              <a:r>
                <a:rPr lang="en-US" sz="600" dirty="0" err="1">
                  <a:solidFill>
                    <a:schemeClr val="bg1">
                      <a:lumMod val="85000"/>
                    </a:schemeClr>
                  </a:solidFill>
                </a:rPr>
                <a:t>www.britannica.com</a:t>
              </a:r>
              <a:r>
                <a:rPr lang="en-US" sz="600" dirty="0">
                  <a:solidFill>
                    <a:schemeClr val="bg1">
                      <a:lumMod val="85000"/>
                    </a:schemeClr>
                  </a:solidFill>
                </a:rPr>
                <a:t>/</a:t>
              </a:r>
            </a:p>
          </p:txBody>
        </p:sp>
        <p:sp>
          <p:nvSpPr>
            <p:cNvPr id="16" name="AutoShape 4" descr="Research Reveals More Complete Picture of the Devastation Wrought by the Black  Death | Smart News | Smithsonian Magazine">
              <a:extLst>
                <a:ext uri="{FF2B5EF4-FFF2-40B4-BE49-F238E27FC236}">
                  <a16:creationId xmlns:a16="http://schemas.microsoft.com/office/drawing/2014/main" id="{820E30D7-CB3A-9045-BCF1-31A05BED0D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9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utoShape 8" descr="Research Reveals More Complete Picture of the Devastation Wrought by the Black  Death | Smart News | Smithsonian Magazine">
              <a:extLst>
                <a:ext uri="{FF2B5EF4-FFF2-40B4-BE49-F238E27FC236}">
                  <a16:creationId xmlns:a16="http://schemas.microsoft.com/office/drawing/2014/main" id="{D467AE07-B2BD-DC4D-8840-154BCFD28E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utoShape 10" descr="Danse Macabre">
              <a:extLst>
                <a:ext uri="{FF2B5EF4-FFF2-40B4-BE49-F238E27FC236}">
                  <a16:creationId xmlns:a16="http://schemas.microsoft.com/office/drawing/2014/main" id="{876F28AD-32EB-0647-8503-64BA714638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24400" y="1412358"/>
              <a:ext cx="2473842" cy="2473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782B83-0CE8-6B47-AC3D-9BCDAA57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7659" y="2679846"/>
              <a:ext cx="1537678" cy="115325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72D873-607D-6E46-99C2-323575CE54CC}"/>
                </a:ext>
              </a:extLst>
            </p:cNvPr>
            <p:cNvSpPr/>
            <p:nvPr/>
          </p:nvSpPr>
          <p:spPr>
            <a:xfrm>
              <a:off x="1819461" y="3661153"/>
              <a:ext cx="1354858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85000"/>
                    </a:schemeClr>
                  </a:solidFill>
                </a:rPr>
                <a:t>https://</a:t>
              </a:r>
              <a:r>
                <a:rPr lang="en-US" sz="600" dirty="0" err="1">
                  <a:solidFill>
                    <a:schemeClr val="bg1">
                      <a:lumMod val="85000"/>
                    </a:schemeClr>
                  </a:solidFill>
                </a:rPr>
                <a:t>www.smithsonianmag.com</a:t>
              </a:r>
              <a:r>
                <a:rPr lang="en-US" sz="600" dirty="0">
                  <a:solidFill>
                    <a:schemeClr val="bg1">
                      <a:lumMod val="85000"/>
                    </a:schemeClr>
                  </a:solidFill>
                </a:rPr>
                <a:t>/</a:t>
              </a:r>
            </a:p>
          </p:txBody>
        </p:sp>
        <p:pic>
          <p:nvPicPr>
            <p:cNvPr id="4108" name="Picture 12" descr="Alexandre Yersin - Institut Pasteur">
              <a:extLst>
                <a:ext uri="{FF2B5EF4-FFF2-40B4-BE49-F238E27FC236}">
                  <a16:creationId xmlns:a16="http://schemas.microsoft.com/office/drawing/2014/main" id="{42D77223-07EE-DA41-A271-3961E4C6D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8663" y="2749138"/>
              <a:ext cx="1269023" cy="126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6944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</a:pPr>
            <a:r>
              <a:rPr lang="en-US" dirty="0"/>
              <a:t>Hands on Phylogenies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366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47A-007B-7D41-B1CF-EA3DAD85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649567-8991-2D4B-B17D-A32B4035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2" y="1630572"/>
            <a:ext cx="7454016" cy="45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2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</a:pPr>
            <a:r>
              <a:rPr lang="en-US" dirty="0"/>
              <a:t>Introducing Phylogenies:</a:t>
            </a:r>
            <a:endParaRPr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dirty="0"/>
              <a:t>What’s in a tree?</a:t>
            </a: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</a:pPr>
            <a:r>
              <a:rPr lang="en-US" dirty="0"/>
              <a:t>What is Phylogenetics?</a:t>
            </a:r>
            <a:endParaRPr dirty="0"/>
          </a:p>
        </p:txBody>
      </p:sp>
      <p:sp>
        <p:nvSpPr>
          <p:cNvPr id="11" name="Shape 113">
            <a:extLst>
              <a:ext uri="{FF2B5EF4-FFF2-40B4-BE49-F238E27FC236}">
                <a16:creationId xmlns:a16="http://schemas.microsoft.com/office/drawing/2014/main" id="{C31D9058-A3AB-494A-A7E5-31C3FB49B8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99" y="1123012"/>
            <a:ext cx="5372517" cy="508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>
              <a:spcBef>
                <a:spcPts val="0"/>
              </a:spcBef>
              <a:buSzPct val="100000"/>
            </a:pPr>
            <a:endParaRPr lang="en-US" sz="2000" dirty="0"/>
          </a:p>
          <a:p>
            <a:pPr marL="457200" lvl="0" indent="-355600">
              <a:spcBef>
                <a:spcPts val="0"/>
              </a:spcBef>
              <a:buSzPct val="100000"/>
            </a:pPr>
            <a:r>
              <a:rPr lang="en-US" sz="2000" b="1" dirty="0"/>
              <a:t>Phylogenetics-</a:t>
            </a:r>
            <a:r>
              <a:rPr lang="en-US" sz="2000" dirty="0"/>
              <a:t> “</a:t>
            </a:r>
            <a:r>
              <a:rPr lang="en-US" sz="2000" dirty="0">
                <a:solidFill>
                  <a:srgbClr val="2A2A2A"/>
                </a:solidFill>
                <a:highlight>
                  <a:srgbClr val="FFFFFF"/>
                </a:highlight>
              </a:rPr>
              <a:t>The branch of biology that deals with phylogeny, especially with the </a:t>
            </a:r>
            <a:r>
              <a:rPr lang="en-US" sz="2000" b="1" dirty="0">
                <a:solidFill>
                  <a:srgbClr val="2A2A2A"/>
                </a:solidFill>
                <a:highlight>
                  <a:srgbClr val="FFFFFF"/>
                </a:highlight>
              </a:rPr>
              <a:t>deduction of the historical relationships between groups of organisms</a:t>
            </a:r>
            <a:r>
              <a:rPr lang="en-US" sz="2000" dirty="0">
                <a:solidFill>
                  <a:srgbClr val="2A2A2A"/>
                </a:solidFill>
                <a:highlight>
                  <a:srgbClr val="FFFFFF"/>
                </a:highlight>
              </a:rPr>
              <a:t>.</a:t>
            </a:r>
            <a:r>
              <a:rPr lang="en-US" sz="2000" dirty="0"/>
              <a:t>” </a:t>
            </a:r>
            <a:r>
              <a:rPr lang="en-US" sz="2000" i="1" dirty="0"/>
              <a:t>oxford dictionary</a:t>
            </a:r>
          </a:p>
          <a:p>
            <a:pPr lvl="0">
              <a:spcBef>
                <a:spcPts val="0"/>
              </a:spcBef>
              <a:buNone/>
            </a:pPr>
            <a:endParaRPr sz="2000" dirty="0"/>
          </a:p>
          <a:p>
            <a:pPr marL="457200" lvl="0" indent="-355600">
              <a:spcBef>
                <a:spcPts val="0"/>
              </a:spcBef>
              <a:buSzPct val="100000"/>
            </a:pPr>
            <a:r>
              <a:rPr lang="en-US" sz="2000" dirty="0"/>
              <a:t>Relationships inferred with </a:t>
            </a:r>
            <a:r>
              <a:rPr lang="en-US" sz="2000" b="1" dirty="0"/>
              <a:t>molecular data,</a:t>
            </a:r>
            <a:r>
              <a:rPr lang="en-US" sz="2000" dirty="0"/>
              <a:t> morphological traits, etc.</a:t>
            </a:r>
          </a:p>
          <a:p>
            <a:pPr lvl="0">
              <a:spcBef>
                <a:spcPts val="0"/>
              </a:spcBef>
              <a:buNone/>
            </a:pPr>
            <a:endParaRPr sz="2000" dirty="0"/>
          </a:p>
          <a:p>
            <a:pPr marL="457200" lvl="0" indent="-355600">
              <a:spcBef>
                <a:spcPts val="0"/>
              </a:spcBef>
              <a:buSzPct val="100000"/>
            </a:pPr>
            <a:r>
              <a:rPr lang="en-US" sz="2000" b="1" dirty="0"/>
              <a:t>BUT: </a:t>
            </a:r>
            <a:r>
              <a:rPr lang="en-US" sz="2000" dirty="0"/>
              <a:t>Phylogenies can also be constructed using other kinds of data (e.g. Linguistics)</a:t>
            </a:r>
          </a:p>
          <a:p>
            <a:pPr marL="152400" lvl="0" indent="0">
              <a:spcBef>
                <a:spcPts val="0"/>
              </a:spcBef>
              <a:buNone/>
            </a:pPr>
            <a:endParaRPr sz="2000" dirty="0"/>
          </a:p>
        </p:txBody>
      </p:sp>
      <p:pic>
        <p:nvPicPr>
          <p:cNvPr id="13" name="Shape 115">
            <a:extLst>
              <a:ext uri="{FF2B5EF4-FFF2-40B4-BE49-F238E27FC236}">
                <a16:creationId xmlns:a16="http://schemas.microsoft.com/office/drawing/2014/main" id="{731B94AD-DF4C-2743-8D21-2D39A51918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716" y="1756893"/>
            <a:ext cx="3068100" cy="308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04DBBC-4CBE-934A-98C5-78BEF65201F2}"/>
              </a:ext>
            </a:extLst>
          </p:cNvPr>
          <p:cNvSpPr txBox="1"/>
          <p:nvPr/>
        </p:nvSpPr>
        <p:spPr>
          <a:xfrm>
            <a:off x="6096000" y="4843201"/>
            <a:ext cx="2801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phylogenetic tree sketched by Charles Darwin, 1837</a:t>
            </a:r>
          </a:p>
        </p:txBody>
      </p:sp>
    </p:spTree>
    <p:extLst>
      <p:ext uri="{BB962C8B-B14F-4D97-AF65-F5344CB8AC3E}">
        <p14:creationId xmlns:p14="http://schemas.microsoft.com/office/powerpoint/2010/main" val="9292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</a:pPr>
            <a:r>
              <a:rPr lang="en-US" dirty="0"/>
              <a:t>Parts of a Tree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53A60-8C45-104A-80DE-6CFAFD795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45" r="70968" b="45691"/>
          <a:stretch/>
        </p:blipFill>
        <p:spPr>
          <a:xfrm>
            <a:off x="82240" y="1335025"/>
            <a:ext cx="3753779" cy="3689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3D2E06-584D-694C-84BA-A7546B416BAE}"/>
              </a:ext>
            </a:extLst>
          </p:cNvPr>
          <p:cNvSpPr txBox="1"/>
          <p:nvPr/>
        </p:nvSpPr>
        <p:spPr>
          <a:xfrm>
            <a:off x="338718" y="5808663"/>
            <a:ext cx="2739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*Modified from </a:t>
            </a:r>
            <a:r>
              <a:rPr lang="en-US" sz="1200" dirty="0" err="1"/>
              <a:t>Spyrou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A4F53E-38E6-844B-ACE8-CE14C436A64B}"/>
              </a:ext>
            </a:extLst>
          </p:cNvPr>
          <p:cNvCxnSpPr>
            <a:cxnSpLocks/>
          </p:cNvCxnSpPr>
          <p:nvPr/>
        </p:nvCxnSpPr>
        <p:spPr>
          <a:xfrm>
            <a:off x="1427356" y="5409297"/>
            <a:ext cx="218563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40C957-5420-9D47-9305-610A9023913A}"/>
              </a:ext>
            </a:extLst>
          </p:cNvPr>
          <p:cNvSpPr txBox="1"/>
          <p:nvPr/>
        </p:nvSpPr>
        <p:spPr>
          <a:xfrm>
            <a:off x="2202674" y="5152678"/>
            <a:ext cx="65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984E8-294E-4D41-932D-66EAB1BBC656}"/>
              </a:ext>
            </a:extLst>
          </p:cNvPr>
          <p:cNvSpPr txBox="1"/>
          <p:nvPr/>
        </p:nvSpPr>
        <p:spPr>
          <a:xfrm>
            <a:off x="4482790" y="1462751"/>
            <a:ext cx="40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rebuchet MS" panose="020B0703020202090204" pitchFamily="34" charset="0"/>
              </a:rPr>
              <a:t>Leaves </a:t>
            </a:r>
            <a:r>
              <a:rPr lang="en-US" sz="1800" dirty="0">
                <a:latin typeface="Trebuchet MS" panose="020B0703020202090204" pitchFamily="34" charset="0"/>
              </a:rPr>
              <a:t>or</a:t>
            </a:r>
            <a:r>
              <a:rPr lang="en-US" sz="1800" b="1" dirty="0">
                <a:latin typeface="Trebuchet MS" panose="020B0703020202090204" pitchFamily="34" charset="0"/>
              </a:rPr>
              <a:t> External (terminal) nodes- </a:t>
            </a:r>
            <a:r>
              <a:rPr lang="en-US" sz="1800" dirty="0">
                <a:latin typeface="Trebuchet MS" panose="020B0703020202090204" pitchFamily="34" charset="0"/>
              </a:rPr>
              <a:t>sampled sequences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7D366F-CD02-3D41-9C26-9885E7BEA2C0}"/>
              </a:ext>
            </a:extLst>
          </p:cNvPr>
          <p:cNvCxnSpPr/>
          <p:nvPr/>
        </p:nvCxnSpPr>
        <p:spPr>
          <a:xfrm flipH="1">
            <a:off x="3190964" y="1952278"/>
            <a:ext cx="574431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3B1DEE-7BCB-3A47-8F23-C497CDEA7E67}"/>
              </a:ext>
            </a:extLst>
          </p:cNvPr>
          <p:cNvCxnSpPr/>
          <p:nvPr/>
        </p:nvCxnSpPr>
        <p:spPr>
          <a:xfrm flipH="1">
            <a:off x="3190964" y="2069509"/>
            <a:ext cx="574431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6D2620-AF32-7743-AB20-9A8D3C3ED975}"/>
              </a:ext>
            </a:extLst>
          </p:cNvPr>
          <p:cNvCxnSpPr/>
          <p:nvPr/>
        </p:nvCxnSpPr>
        <p:spPr>
          <a:xfrm flipH="1">
            <a:off x="3190964" y="2198462"/>
            <a:ext cx="574431" cy="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72753E-7A19-7446-B67D-991C2A67E089}"/>
              </a:ext>
            </a:extLst>
          </p:cNvPr>
          <p:cNvSpPr txBox="1"/>
          <p:nvPr/>
        </p:nvSpPr>
        <p:spPr>
          <a:xfrm>
            <a:off x="3325779" y="2244257"/>
            <a:ext cx="574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703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</a:pPr>
            <a:r>
              <a:rPr lang="en-US" dirty="0"/>
              <a:t>Parts of a Tree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53A60-8C45-104A-80DE-6CFAFD795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45" r="70968" b="45691"/>
          <a:stretch/>
        </p:blipFill>
        <p:spPr>
          <a:xfrm>
            <a:off x="82240" y="1335025"/>
            <a:ext cx="3753779" cy="3689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3D2E06-584D-694C-84BA-A7546B416BAE}"/>
              </a:ext>
            </a:extLst>
          </p:cNvPr>
          <p:cNvSpPr txBox="1"/>
          <p:nvPr/>
        </p:nvSpPr>
        <p:spPr>
          <a:xfrm>
            <a:off x="338718" y="5808663"/>
            <a:ext cx="2739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*Modified from </a:t>
            </a:r>
            <a:r>
              <a:rPr lang="en-US" sz="1200" dirty="0" err="1"/>
              <a:t>Spyrou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A4F53E-38E6-844B-ACE8-CE14C436A64B}"/>
              </a:ext>
            </a:extLst>
          </p:cNvPr>
          <p:cNvCxnSpPr>
            <a:cxnSpLocks/>
          </p:cNvCxnSpPr>
          <p:nvPr/>
        </p:nvCxnSpPr>
        <p:spPr>
          <a:xfrm>
            <a:off x="1427356" y="5409297"/>
            <a:ext cx="218563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40C957-5420-9D47-9305-610A9023913A}"/>
              </a:ext>
            </a:extLst>
          </p:cNvPr>
          <p:cNvSpPr txBox="1"/>
          <p:nvPr/>
        </p:nvSpPr>
        <p:spPr>
          <a:xfrm>
            <a:off x="2202674" y="5152678"/>
            <a:ext cx="65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984E8-294E-4D41-932D-66EAB1BBC656}"/>
              </a:ext>
            </a:extLst>
          </p:cNvPr>
          <p:cNvSpPr txBox="1"/>
          <p:nvPr/>
        </p:nvSpPr>
        <p:spPr>
          <a:xfrm>
            <a:off x="4482790" y="1462751"/>
            <a:ext cx="403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Leaves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or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 External (terminal) nodes-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sampled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rebuchet MS" panose="020B0703020202090204" pitchFamily="34" charset="0"/>
              </a:rPr>
              <a:t>Internal nodes- </a:t>
            </a:r>
            <a:r>
              <a:rPr lang="en-US" sz="1800" dirty="0">
                <a:latin typeface="Trebuchet MS" panose="020B0703020202090204" pitchFamily="34" charset="0"/>
              </a:rPr>
              <a:t>hypothetical ancestors/ divergence events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C65AC3-FA3A-6D4F-910E-2B9C366D3DB4}"/>
              </a:ext>
            </a:extLst>
          </p:cNvPr>
          <p:cNvSpPr/>
          <p:nvPr/>
        </p:nvSpPr>
        <p:spPr>
          <a:xfrm>
            <a:off x="2313517" y="2126810"/>
            <a:ext cx="294867" cy="28475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</a:pPr>
            <a:r>
              <a:rPr lang="en-US" dirty="0"/>
              <a:t>Parts of a Tree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53A60-8C45-104A-80DE-6CFAFD795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45" r="70968" b="45691"/>
          <a:stretch/>
        </p:blipFill>
        <p:spPr>
          <a:xfrm>
            <a:off x="82240" y="1335025"/>
            <a:ext cx="3753779" cy="3689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3D2E06-584D-694C-84BA-A7546B416BAE}"/>
              </a:ext>
            </a:extLst>
          </p:cNvPr>
          <p:cNvSpPr txBox="1"/>
          <p:nvPr/>
        </p:nvSpPr>
        <p:spPr>
          <a:xfrm>
            <a:off x="338718" y="5808663"/>
            <a:ext cx="2739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*Modified from </a:t>
            </a:r>
            <a:r>
              <a:rPr lang="en-US" sz="1200" dirty="0" err="1"/>
              <a:t>Spyrou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A4F53E-38E6-844B-ACE8-CE14C436A64B}"/>
              </a:ext>
            </a:extLst>
          </p:cNvPr>
          <p:cNvCxnSpPr>
            <a:cxnSpLocks/>
          </p:cNvCxnSpPr>
          <p:nvPr/>
        </p:nvCxnSpPr>
        <p:spPr>
          <a:xfrm>
            <a:off x="1427356" y="5409297"/>
            <a:ext cx="218563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40C957-5420-9D47-9305-610A9023913A}"/>
              </a:ext>
            </a:extLst>
          </p:cNvPr>
          <p:cNvSpPr txBox="1"/>
          <p:nvPr/>
        </p:nvSpPr>
        <p:spPr>
          <a:xfrm>
            <a:off x="2202674" y="5152678"/>
            <a:ext cx="65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984E8-294E-4D41-932D-66EAB1BBC656}"/>
              </a:ext>
            </a:extLst>
          </p:cNvPr>
          <p:cNvSpPr txBox="1"/>
          <p:nvPr/>
        </p:nvSpPr>
        <p:spPr>
          <a:xfrm>
            <a:off x="4482790" y="1462751"/>
            <a:ext cx="4032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Leaves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or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 External (terminal) nodes-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sampled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Internal Node-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hypothetical ancestors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rebuchet MS" panose="020B0703020202090204" pitchFamily="34" charset="0"/>
              </a:rPr>
              <a:t>Clade- </a:t>
            </a:r>
            <a:r>
              <a:rPr lang="en-US" sz="1800" dirty="0">
                <a:latin typeface="Trebuchet MS" panose="020B0703020202090204" pitchFamily="34" charset="0"/>
              </a:rPr>
              <a:t>group of sequences composed of a common ancestor and all its descendants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C65AC3-FA3A-6D4F-910E-2B9C366D3DB4}"/>
              </a:ext>
            </a:extLst>
          </p:cNvPr>
          <p:cNvSpPr/>
          <p:nvPr/>
        </p:nvSpPr>
        <p:spPr>
          <a:xfrm>
            <a:off x="2331102" y="2069508"/>
            <a:ext cx="998252" cy="37229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287D3B-1153-CF41-91A9-E5A3383C3117}"/>
              </a:ext>
            </a:extLst>
          </p:cNvPr>
          <p:cNvSpPr txBox="1"/>
          <p:nvPr/>
        </p:nvSpPr>
        <p:spPr>
          <a:xfrm>
            <a:off x="3336893" y="2102593"/>
            <a:ext cx="9982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Clade 1</a:t>
            </a:r>
          </a:p>
        </p:txBody>
      </p:sp>
    </p:spTree>
    <p:extLst>
      <p:ext uri="{BB962C8B-B14F-4D97-AF65-F5344CB8AC3E}">
        <p14:creationId xmlns:p14="http://schemas.microsoft.com/office/powerpoint/2010/main" val="27574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</a:pPr>
            <a:r>
              <a:rPr lang="en-US" dirty="0"/>
              <a:t>Parts of a Tree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53A60-8C45-104A-80DE-6CFAFD795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45" r="70968" b="45691"/>
          <a:stretch/>
        </p:blipFill>
        <p:spPr>
          <a:xfrm>
            <a:off x="82240" y="1335025"/>
            <a:ext cx="3753779" cy="3689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3D2E06-584D-694C-84BA-A7546B416BAE}"/>
              </a:ext>
            </a:extLst>
          </p:cNvPr>
          <p:cNvSpPr txBox="1"/>
          <p:nvPr/>
        </p:nvSpPr>
        <p:spPr>
          <a:xfrm>
            <a:off x="338718" y="5808663"/>
            <a:ext cx="2739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*Modified from </a:t>
            </a:r>
            <a:r>
              <a:rPr lang="en-US" sz="1200" dirty="0" err="1"/>
              <a:t>Spyrou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2019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A4F53E-38E6-844B-ACE8-CE14C436A64B}"/>
              </a:ext>
            </a:extLst>
          </p:cNvPr>
          <p:cNvCxnSpPr>
            <a:cxnSpLocks/>
          </p:cNvCxnSpPr>
          <p:nvPr/>
        </p:nvCxnSpPr>
        <p:spPr>
          <a:xfrm>
            <a:off x="1427356" y="5409297"/>
            <a:ext cx="218563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40C957-5420-9D47-9305-610A9023913A}"/>
              </a:ext>
            </a:extLst>
          </p:cNvPr>
          <p:cNvSpPr txBox="1"/>
          <p:nvPr/>
        </p:nvSpPr>
        <p:spPr>
          <a:xfrm>
            <a:off x="2202674" y="5152678"/>
            <a:ext cx="65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984E8-294E-4D41-932D-66EAB1BBC656}"/>
              </a:ext>
            </a:extLst>
          </p:cNvPr>
          <p:cNvSpPr txBox="1"/>
          <p:nvPr/>
        </p:nvSpPr>
        <p:spPr>
          <a:xfrm>
            <a:off x="4482790" y="1462751"/>
            <a:ext cx="4032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Leaves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or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 External (terminal) nodes-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sampled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Internal Node-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hypothetical ancestors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Clade-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group of sequences composed of a common ancestor and all its descendants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rebuchet MS" panose="020B0703020202090204" pitchFamily="34" charset="0"/>
              </a:rPr>
              <a:t>Root- </a:t>
            </a:r>
            <a:r>
              <a:rPr lang="en-US" sz="1800" dirty="0">
                <a:latin typeface="Trebuchet MS" panose="020B0703020202090204" pitchFamily="34" charset="0"/>
              </a:rPr>
              <a:t>common ancestor of all sequences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2BA711-2223-6940-8984-5C2C7B64B48F}"/>
              </a:ext>
            </a:extLst>
          </p:cNvPr>
          <p:cNvCxnSpPr>
            <a:cxnSpLocks/>
          </p:cNvCxnSpPr>
          <p:nvPr/>
        </p:nvCxnSpPr>
        <p:spPr>
          <a:xfrm>
            <a:off x="1300163" y="3971544"/>
            <a:ext cx="12719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99B891B-053D-0A4B-A3B5-BAF290E86D42}"/>
              </a:ext>
            </a:extLst>
          </p:cNvPr>
          <p:cNvSpPr/>
          <p:nvPr/>
        </p:nvSpPr>
        <p:spPr>
          <a:xfrm>
            <a:off x="1279922" y="3829164"/>
            <a:ext cx="294867" cy="28475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6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JSS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E8853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JSS">
    <a:dk1>
      <a:srgbClr val="000000"/>
    </a:dk1>
    <a:lt1>
      <a:srgbClr val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3E8853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13302</TotalTime>
  <Words>1565</Words>
  <Application>Microsoft Macintosh PowerPoint</Application>
  <PresentationFormat>On-screen Show (4:3)</PresentationFormat>
  <Paragraphs>265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Trebuchet MS</vt:lpstr>
      <vt:lpstr>Office Theme</vt:lpstr>
      <vt:lpstr>Phylogenetics Workshop</vt:lpstr>
      <vt:lpstr>Session Outline</vt:lpstr>
      <vt:lpstr>Who are we? </vt:lpstr>
      <vt:lpstr>Introducing Phylogenies:</vt:lpstr>
      <vt:lpstr>What is Phylogenetics?</vt:lpstr>
      <vt:lpstr>Parts of a Tree</vt:lpstr>
      <vt:lpstr>Parts of a Tree</vt:lpstr>
      <vt:lpstr>Parts of a Tree</vt:lpstr>
      <vt:lpstr>Parts of a Tree</vt:lpstr>
      <vt:lpstr>Parts of a Tree</vt:lpstr>
      <vt:lpstr>Types of Clades</vt:lpstr>
      <vt:lpstr>Types of Clades</vt:lpstr>
      <vt:lpstr>Types of Clades</vt:lpstr>
      <vt:lpstr>Phylogenetics Vocabulary</vt:lpstr>
      <vt:lpstr>Phylogenetics Vocabulary</vt:lpstr>
      <vt:lpstr>Ultrametric v. Non-Ultrametric</vt:lpstr>
      <vt:lpstr>Rooted v. Unrooted</vt:lpstr>
      <vt:lpstr>Constructing Phylogenies</vt:lpstr>
      <vt:lpstr>Types of Phylogeny</vt:lpstr>
      <vt:lpstr>Phylogenetic Methods: NJ</vt:lpstr>
      <vt:lpstr>Phylogenetic Methods: Maximum Parsimony</vt:lpstr>
      <vt:lpstr>Phylogenetic Methods: Maximum Likelihood</vt:lpstr>
      <vt:lpstr>Substitution Models</vt:lpstr>
      <vt:lpstr>Bootstrapping</vt:lpstr>
      <vt:lpstr>Ancient Pathogen Phylogenies </vt:lpstr>
      <vt:lpstr>Case Study 1: Mycobacterium Tuberculosis in the Americas pre-contact</vt:lpstr>
      <vt:lpstr>Case Study 1: Mycobacterium Tuberculosis in the Americas pre-contact</vt:lpstr>
      <vt:lpstr>Case Study 1: Mycobacterium Tuberculosis in the Americas pre-contact</vt:lpstr>
      <vt:lpstr>Case Study 1: Mycobacterium Tuberculosis in the Americas pre-contact</vt:lpstr>
      <vt:lpstr>Case Study 2: How old is Mycobacterium tuberculosis? </vt:lpstr>
      <vt:lpstr>Case Study 2: How old is Mycobacterium tuberculosis?</vt:lpstr>
      <vt:lpstr>Case Study 2: How old is Mycobacterium Tuberculosis?</vt:lpstr>
      <vt:lpstr>Case Study 2: How old is Mycobacterium Tuberculosis?</vt:lpstr>
      <vt:lpstr>Case Study 3: Yersinia pestis</vt:lpstr>
      <vt:lpstr>Hands on Phylogenies</vt:lpstr>
      <vt:lpstr>Phylogenetic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Phylogenetics Workshop</dc:title>
  <dc:creator>Jacopo Niccolo Cerasoni</dc:creator>
  <cp:lastModifiedBy>Michel, Megan Elizabeth</cp:lastModifiedBy>
  <cp:revision>17</cp:revision>
  <dcterms:created xsi:type="dcterms:W3CDTF">2018-12-03T10:23:50Z</dcterms:created>
  <dcterms:modified xsi:type="dcterms:W3CDTF">2021-08-25T01:45:54Z</dcterms:modified>
</cp:coreProperties>
</file>